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1" r:id="rId4"/>
    <p:sldId id="282" r:id="rId5"/>
    <p:sldId id="283" r:id="rId6"/>
    <p:sldId id="284" r:id="rId7"/>
    <p:sldId id="285" r:id="rId8"/>
    <p:sldId id="26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F3"/>
    <a:srgbClr val="FFCCCC"/>
    <a:srgbClr val="FF0000"/>
    <a:srgbClr val="EB782B"/>
    <a:srgbClr val="9F107D"/>
    <a:srgbClr val="9F3B8E"/>
    <a:srgbClr val="2E9E41"/>
    <a:srgbClr val="B30536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7" autoAdjust="0"/>
    <p:restoredTop sz="94660"/>
  </p:normalViewPr>
  <p:slideViewPr>
    <p:cSldViewPr>
      <p:cViewPr>
        <p:scale>
          <a:sx n="106" d="100"/>
          <a:sy n="106" d="100"/>
        </p:scale>
        <p:origin x="-7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88605-4E61-46B9-8420-66C68F0F435F}" type="doc">
      <dgm:prSet loTypeId="urn:microsoft.com/office/officeart/2005/8/layout/vList5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2B59C75-B444-4026-9E42-6C2447D5ACCF}">
      <dgm:prSet phldrT="[Text]"/>
      <dgm:spPr>
        <a:solidFill>
          <a:srgbClr val="2E9E41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Better Decisions</a:t>
          </a:r>
          <a:endParaRPr lang="en-US" dirty="0">
            <a:solidFill>
              <a:schemeClr val="bg1"/>
            </a:solidFill>
          </a:endParaRPr>
        </a:p>
      </dgm:t>
    </dgm:pt>
    <dgm:pt modelId="{4D2ECC70-1D58-491F-925C-A0E65B905CE1}" type="parTrans" cxnId="{8F02A17E-D1CB-4D07-9693-06EBF1CF5E18}">
      <dgm:prSet/>
      <dgm:spPr/>
      <dgm:t>
        <a:bodyPr/>
        <a:lstStyle/>
        <a:p>
          <a:endParaRPr lang="en-US"/>
        </a:p>
      </dgm:t>
    </dgm:pt>
    <dgm:pt modelId="{ECD8E633-6B1B-4CCE-AFA6-7B28D548A5D5}" type="sibTrans" cxnId="{8F02A17E-D1CB-4D07-9693-06EBF1CF5E18}">
      <dgm:prSet/>
      <dgm:spPr/>
      <dgm:t>
        <a:bodyPr/>
        <a:lstStyle/>
        <a:p>
          <a:endParaRPr lang="en-US"/>
        </a:p>
      </dgm:t>
    </dgm:pt>
    <dgm:pt modelId="{4B349214-1FBB-4AA5-8B32-0D1235FF81E5}">
      <dgm:prSet phldrT="[Text]"/>
      <dgm:spPr/>
      <dgm:t>
        <a:bodyPr/>
        <a:lstStyle/>
        <a:p>
          <a:r>
            <a:rPr lang="en-US" dirty="0" smtClean="0"/>
            <a:t>Maximize Revenue, Minimize Costs, Drive Profits</a:t>
          </a:r>
          <a:endParaRPr lang="en-US" dirty="0"/>
        </a:p>
      </dgm:t>
    </dgm:pt>
    <dgm:pt modelId="{7009E567-47F6-46CF-B111-D40D07143F88}" type="parTrans" cxnId="{8B318DD3-04AC-4CEB-A481-A082B5D4D1FC}">
      <dgm:prSet/>
      <dgm:spPr/>
      <dgm:t>
        <a:bodyPr/>
        <a:lstStyle/>
        <a:p>
          <a:endParaRPr lang="en-US"/>
        </a:p>
      </dgm:t>
    </dgm:pt>
    <dgm:pt modelId="{3026DBC3-591A-41CD-A202-C2E7CEA258D1}" type="sibTrans" cxnId="{8B318DD3-04AC-4CEB-A481-A082B5D4D1FC}">
      <dgm:prSet/>
      <dgm:spPr/>
      <dgm:t>
        <a:bodyPr/>
        <a:lstStyle/>
        <a:p>
          <a:endParaRPr lang="en-US"/>
        </a:p>
      </dgm:t>
    </dgm:pt>
    <dgm:pt modelId="{75C5A600-C287-419C-8B8F-4BA0B90B535C}">
      <dgm:prSet phldrT="[Text]"/>
      <dgm:spPr>
        <a:solidFill>
          <a:srgbClr val="2E9E41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More Wisdom</a:t>
          </a:r>
          <a:endParaRPr lang="en-US" dirty="0">
            <a:solidFill>
              <a:schemeClr val="bg1"/>
            </a:solidFill>
          </a:endParaRPr>
        </a:p>
      </dgm:t>
    </dgm:pt>
    <dgm:pt modelId="{76664635-7C99-4E76-9E9C-19A25CB5EB03}" type="parTrans" cxnId="{658B829B-390E-41D3-A112-2ED31DE9BCA8}">
      <dgm:prSet/>
      <dgm:spPr/>
      <dgm:t>
        <a:bodyPr/>
        <a:lstStyle/>
        <a:p>
          <a:endParaRPr lang="en-US"/>
        </a:p>
      </dgm:t>
    </dgm:pt>
    <dgm:pt modelId="{85D8CBE8-3B98-48E0-BB14-95B22CBCAD66}" type="sibTrans" cxnId="{658B829B-390E-41D3-A112-2ED31DE9BCA8}">
      <dgm:prSet/>
      <dgm:spPr/>
      <dgm:t>
        <a:bodyPr/>
        <a:lstStyle/>
        <a:p>
          <a:endParaRPr lang="en-US"/>
        </a:p>
      </dgm:t>
    </dgm:pt>
    <dgm:pt modelId="{A92665AF-30DE-48A0-9923-080F9977B915}">
      <dgm:prSet phldrT="[Text]"/>
      <dgm:spPr/>
      <dgm:t>
        <a:bodyPr/>
        <a:lstStyle/>
        <a:p>
          <a:r>
            <a:rPr lang="en-US" dirty="0" smtClean="0"/>
            <a:t>Heightened insight into Your business</a:t>
          </a:r>
          <a:endParaRPr lang="en-US" dirty="0"/>
        </a:p>
      </dgm:t>
    </dgm:pt>
    <dgm:pt modelId="{8CD15317-6937-4E29-9BA1-274D629CF549}" type="parTrans" cxnId="{77672671-9244-4DA2-B0D4-19C50592638D}">
      <dgm:prSet/>
      <dgm:spPr/>
      <dgm:t>
        <a:bodyPr/>
        <a:lstStyle/>
        <a:p>
          <a:endParaRPr lang="en-US"/>
        </a:p>
      </dgm:t>
    </dgm:pt>
    <dgm:pt modelId="{64AE3E17-A3E3-4E84-9DA6-3BE2294CF0AF}" type="sibTrans" cxnId="{77672671-9244-4DA2-B0D4-19C50592638D}">
      <dgm:prSet/>
      <dgm:spPr/>
      <dgm:t>
        <a:bodyPr/>
        <a:lstStyle/>
        <a:p>
          <a:endParaRPr lang="en-US"/>
        </a:p>
      </dgm:t>
    </dgm:pt>
    <dgm:pt modelId="{1DA42D23-D0FF-491B-A82E-4918F5AB8566}">
      <dgm:prSet phldrT="[Text]"/>
      <dgm:spPr/>
      <dgm:t>
        <a:bodyPr/>
        <a:lstStyle/>
        <a:p>
          <a:r>
            <a:rPr lang="en-US" dirty="0" smtClean="0"/>
            <a:t>Increase system acumen, release untapped potential</a:t>
          </a:r>
          <a:endParaRPr lang="en-US" dirty="0"/>
        </a:p>
      </dgm:t>
    </dgm:pt>
    <dgm:pt modelId="{E5FF1306-EC5D-4E0E-A36D-58E332740A1E}" type="parTrans" cxnId="{9B689DA1-3C1F-4693-A074-6C5772B47C1E}">
      <dgm:prSet/>
      <dgm:spPr/>
      <dgm:t>
        <a:bodyPr/>
        <a:lstStyle/>
        <a:p>
          <a:endParaRPr lang="en-US"/>
        </a:p>
      </dgm:t>
    </dgm:pt>
    <dgm:pt modelId="{AB91FA13-2D09-485C-A1AF-6F9A562AF75E}" type="sibTrans" cxnId="{9B689DA1-3C1F-4693-A074-6C5772B47C1E}">
      <dgm:prSet/>
      <dgm:spPr/>
      <dgm:t>
        <a:bodyPr/>
        <a:lstStyle/>
        <a:p>
          <a:endParaRPr lang="en-US"/>
        </a:p>
      </dgm:t>
    </dgm:pt>
    <dgm:pt modelId="{B385FEA3-2ADE-4F9B-8393-578E964A5D79}">
      <dgm:prSet phldrT="[Text]"/>
      <dgm:spPr>
        <a:solidFill>
          <a:srgbClr val="2E9E41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Better Understanding</a:t>
          </a:r>
          <a:endParaRPr lang="en-US" dirty="0">
            <a:solidFill>
              <a:schemeClr val="bg1"/>
            </a:solidFill>
          </a:endParaRPr>
        </a:p>
      </dgm:t>
    </dgm:pt>
    <dgm:pt modelId="{D059980D-D0B6-42D9-84FC-688C2B280A19}" type="parTrans" cxnId="{52837C1B-5F07-4BD5-AC06-1122BA773B13}">
      <dgm:prSet/>
      <dgm:spPr/>
      <dgm:t>
        <a:bodyPr/>
        <a:lstStyle/>
        <a:p>
          <a:endParaRPr lang="en-US"/>
        </a:p>
      </dgm:t>
    </dgm:pt>
    <dgm:pt modelId="{698ADBEC-2738-4434-B990-967DE09068D9}" type="sibTrans" cxnId="{52837C1B-5F07-4BD5-AC06-1122BA773B13}">
      <dgm:prSet/>
      <dgm:spPr/>
      <dgm:t>
        <a:bodyPr/>
        <a:lstStyle/>
        <a:p>
          <a:endParaRPr lang="en-US"/>
        </a:p>
      </dgm:t>
    </dgm:pt>
    <dgm:pt modelId="{E1BC7E01-F1FA-44B2-BB2C-BDB7FDFE6C6C}">
      <dgm:prSet phldrT="[Text]"/>
      <dgm:spPr>
        <a:solidFill>
          <a:srgbClr val="2E9E41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Improved Knowledge</a:t>
          </a:r>
          <a:endParaRPr lang="en-US" dirty="0">
            <a:solidFill>
              <a:schemeClr val="bg1"/>
            </a:solidFill>
          </a:endParaRPr>
        </a:p>
      </dgm:t>
    </dgm:pt>
    <dgm:pt modelId="{539E969F-D063-4205-B70E-C829986226AA}" type="parTrans" cxnId="{FE3C3FD8-07B9-4C2E-86B2-3104A5AF644A}">
      <dgm:prSet/>
      <dgm:spPr/>
      <dgm:t>
        <a:bodyPr/>
        <a:lstStyle/>
        <a:p>
          <a:endParaRPr lang="en-US"/>
        </a:p>
      </dgm:t>
    </dgm:pt>
    <dgm:pt modelId="{76D9847E-6DBD-4FB6-900A-E45C3AE21B13}" type="sibTrans" cxnId="{FE3C3FD8-07B9-4C2E-86B2-3104A5AF644A}">
      <dgm:prSet/>
      <dgm:spPr/>
      <dgm:t>
        <a:bodyPr/>
        <a:lstStyle/>
        <a:p>
          <a:endParaRPr lang="en-US"/>
        </a:p>
      </dgm:t>
    </dgm:pt>
    <dgm:pt modelId="{9172A48E-55F3-45FA-BB9A-26127B5D0E51}">
      <dgm:prSet phldrT="[Text]"/>
      <dgm:spPr>
        <a:solidFill>
          <a:srgbClr val="2E9E41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More Information</a:t>
          </a:r>
          <a:endParaRPr lang="en-US" dirty="0">
            <a:solidFill>
              <a:schemeClr val="bg1"/>
            </a:solidFill>
          </a:endParaRPr>
        </a:p>
      </dgm:t>
    </dgm:pt>
    <dgm:pt modelId="{767596E3-E185-4FA1-9F87-60393022DF78}" type="parTrans" cxnId="{81845275-E962-4B26-B6EF-B8FD9588AAA3}">
      <dgm:prSet/>
      <dgm:spPr/>
      <dgm:t>
        <a:bodyPr/>
        <a:lstStyle/>
        <a:p>
          <a:endParaRPr lang="en-US"/>
        </a:p>
      </dgm:t>
    </dgm:pt>
    <dgm:pt modelId="{8E7265B4-1B4E-4CA7-9DB5-2A7AEF6AC5F7}" type="sibTrans" cxnId="{81845275-E962-4B26-B6EF-B8FD9588AAA3}">
      <dgm:prSet/>
      <dgm:spPr/>
      <dgm:t>
        <a:bodyPr/>
        <a:lstStyle/>
        <a:p>
          <a:endParaRPr lang="en-US"/>
        </a:p>
      </dgm:t>
    </dgm:pt>
    <dgm:pt modelId="{27016B20-1789-4952-B795-93074718BDEC}">
      <dgm:prSet phldrT="[Text]"/>
      <dgm:spPr/>
      <dgm:t>
        <a:bodyPr/>
        <a:lstStyle/>
        <a:p>
          <a:r>
            <a:rPr lang="en-US" dirty="0" smtClean="0"/>
            <a:t>Automation saves Time, Energy and Money</a:t>
          </a:r>
          <a:endParaRPr lang="en-US" dirty="0"/>
        </a:p>
      </dgm:t>
    </dgm:pt>
    <dgm:pt modelId="{84C34716-5C92-4BFA-A199-8C5A9041E0E8}" type="parTrans" cxnId="{25F83F72-2DA8-4BF6-82E4-1F8CCC4ED4A3}">
      <dgm:prSet/>
      <dgm:spPr/>
      <dgm:t>
        <a:bodyPr/>
        <a:lstStyle/>
        <a:p>
          <a:endParaRPr lang="en-US"/>
        </a:p>
      </dgm:t>
    </dgm:pt>
    <dgm:pt modelId="{ABCED508-CD52-4D22-81EF-BB7174FD26C7}" type="sibTrans" cxnId="{25F83F72-2DA8-4BF6-82E4-1F8CCC4ED4A3}">
      <dgm:prSet/>
      <dgm:spPr/>
      <dgm:t>
        <a:bodyPr/>
        <a:lstStyle/>
        <a:p>
          <a:endParaRPr lang="en-US"/>
        </a:p>
      </dgm:t>
    </dgm:pt>
    <dgm:pt modelId="{B0A2C89F-C10A-464D-8177-7807D9171B3A}">
      <dgm:prSet phldrT="[Text]"/>
      <dgm:spPr/>
      <dgm:t>
        <a:bodyPr/>
        <a:lstStyle/>
        <a:p>
          <a:r>
            <a:rPr lang="en-US" dirty="0" smtClean="0"/>
            <a:t>Accurate data on a timely basis</a:t>
          </a:r>
          <a:endParaRPr lang="en-US" dirty="0"/>
        </a:p>
      </dgm:t>
    </dgm:pt>
    <dgm:pt modelId="{93543CDE-54CC-43D3-9CD8-88911CB012C0}" type="parTrans" cxnId="{72A3A10A-0D70-4A9A-8E93-BD2CCE2782A9}">
      <dgm:prSet/>
      <dgm:spPr/>
      <dgm:t>
        <a:bodyPr/>
        <a:lstStyle/>
        <a:p>
          <a:endParaRPr lang="en-US"/>
        </a:p>
      </dgm:t>
    </dgm:pt>
    <dgm:pt modelId="{511D214B-BC82-4738-9A34-32405D2D53A2}" type="sibTrans" cxnId="{72A3A10A-0D70-4A9A-8E93-BD2CCE2782A9}">
      <dgm:prSet/>
      <dgm:spPr/>
      <dgm:t>
        <a:bodyPr/>
        <a:lstStyle/>
        <a:p>
          <a:endParaRPr lang="en-US"/>
        </a:p>
      </dgm:t>
    </dgm:pt>
    <dgm:pt modelId="{3A82CA85-F91C-41F5-A9B4-E096DF3AC179}">
      <dgm:prSet phldrT="[Text]"/>
      <dgm:spPr/>
      <dgm:t>
        <a:bodyPr/>
        <a:lstStyle/>
        <a:p>
          <a:r>
            <a:rPr lang="en-US" dirty="0" smtClean="0"/>
            <a:t>High-Level reports and dashboards</a:t>
          </a:r>
          <a:endParaRPr lang="en-US" dirty="0"/>
        </a:p>
      </dgm:t>
    </dgm:pt>
    <dgm:pt modelId="{C343FBD3-6697-4F01-9878-5B2C6C4A2486}" type="parTrans" cxnId="{55C46273-07D5-4933-B8C1-692386FD7E0E}">
      <dgm:prSet/>
      <dgm:spPr/>
      <dgm:t>
        <a:bodyPr/>
        <a:lstStyle/>
        <a:p>
          <a:endParaRPr lang="en-US"/>
        </a:p>
      </dgm:t>
    </dgm:pt>
    <dgm:pt modelId="{FF011A46-8F5E-4BC7-B294-AB69A7403686}" type="sibTrans" cxnId="{55C46273-07D5-4933-B8C1-692386FD7E0E}">
      <dgm:prSet/>
      <dgm:spPr/>
      <dgm:t>
        <a:bodyPr/>
        <a:lstStyle/>
        <a:p>
          <a:endParaRPr lang="en-US"/>
        </a:p>
      </dgm:t>
    </dgm:pt>
    <dgm:pt modelId="{CAC2225D-6B71-416A-833C-5DF0A2D65C8F}">
      <dgm:prSet phldrT="[Text]"/>
      <dgm:spPr/>
      <dgm:t>
        <a:bodyPr/>
        <a:lstStyle/>
        <a:p>
          <a:r>
            <a:rPr lang="en-US" dirty="0" smtClean="0"/>
            <a:t>Easier Analysis  vs.  arcane/outdated reports</a:t>
          </a:r>
          <a:endParaRPr lang="en-US" dirty="0"/>
        </a:p>
      </dgm:t>
    </dgm:pt>
    <dgm:pt modelId="{6EEF6281-1E9D-407D-8210-E0CD6FB411EF}" type="parTrans" cxnId="{3D08B483-2062-4B66-978F-F1114C3A1034}">
      <dgm:prSet/>
      <dgm:spPr/>
      <dgm:t>
        <a:bodyPr/>
        <a:lstStyle/>
        <a:p>
          <a:endParaRPr lang="en-US"/>
        </a:p>
      </dgm:t>
    </dgm:pt>
    <dgm:pt modelId="{045AEF0E-496C-48CD-A124-44586A96F48E}" type="sibTrans" cxnId="{3D08B483-2062-4B66-978F-F1114C3A1034}">
      <dgm:prSet/>
      <dgm:spPr/>
      <dgm:t>
        <a:bodyPr/>
        <a:lstStyle/>
        <a:p>
          <a:endParaRPr lang="en-US"/>
        </a:p>
      </dgm:t>
    </dgm:pt>
    <dgm:pt modelId="{FC537D09-FC9D-4B9F-8461-A6FFD85C0DD4}">
      <dgm:prSet phldrT="[Text]"/>
      <dgm:spPr/>
      <dgm:t>
        <a:bodyPr/>
        <a:lstStyle/>
        <a:p>
          <a:r>
            <a:rPr lang="en-US" dirty="0" smtClean="0"/>
            <a:t>Full Data Visibility: Current &amp; Historical</a:t>
          </a:r>
          <a:endParaRPr lang="en-US" dirty="0"/>
        </a:p>
      </dgm:t>
    </dgm:pt>
    <dgm:pt modelId="{859F4672-E9C4-400F-BFEC-CD6D83F7BFDD}" type="parTrans" cxnId="{A227F230-4931-41AC-ADD6-AE27F20573DA}">
      <dgm:prSet/>
      <dgm:spPr/>
      <dgm:t>
        <a:bodyPr/>
        <a:lstStyle/>
        <a:p>
          <a:endParaRPr lang="en-US"/>
        </a:p>
      </dgm:t>
    </dgm:pt>
    <dgm:pt modelId="{504B33EE-4B20-4CB9-ABDF-8CD5C124F4D3}" type="sibTrans" cxnId="{A227F230-4931-41AC-ADD6-AE27F20573DA}">
      <dgm:prSet/>
      <dgm:spPr/>
      <dgm:t>
        <a:bodyPr/>
        <a:lstStyle/>
        <a:p>
          <a:endParaRPr lang="en-US"/>
        </a:p>
      </dgm:t>
    </dgm:pt>
    <dgm:pt modelId="{85B008AA-AF54-45B2-9E17-AA26A6CDBE33}">
      <dgm:prSet phldrT="[Text]"/>
      <dgm:spPr/>
      <dgm:t>
        <a:bodyPr/>
        <a:lstStyle/>
        <a:p>
          <a:r>
            <a:rPr lang="en-US" dirty="0" smtClean="0"/>
            <a:t>Benchmarks for targeted measurements</a:t>
          </a:r>
          <a:endParaRPr lang="en-US" dirty="0"/>
        </a:p>
      </dgm:t>
    </dgm:pt>
    <dgm:pt modelId="{DA02952B-B8D2-4AF8-A061-58434B530311}" type="parTrans" cxnId="{924DEB27-BC42-4324-90AE-E5219E74A661}">
      <dgm:prSet/>
      <dgm:spPr/>
      <dgm:t>
        <a:bodyPr/>
        <a:lstStyle/>
        <a:p>
          <a:endParaRPr lang="en-US"/>
        </a:p>
      </dgm:t>
    </dgm:pt>
    <dgm:pt modelId="{1721CFCE-D0BA-4D90-A151-F3EAFE7F073D}" type="sibTrans" cxnId="{924DEB27-BC42-4324-90AE-E5219E74A661}">
      <dgm:prSet/>
      <dgm:spPr/>
      <dgm:t>
        <a:bodyPr/>
        <a:lstStyle/>
        <a:p>
          <a:endParaRPr lang="en-US"/>
        </a:p>
      </dgm:t>
    </dgm:pt>
    <dgm:pt modelId="{EE0D9F9D-3003-4181-BACF-0316E087C99C}">
      <dgm:prSet phldrT="[Text]"/>
      <dgm:spPr/>
      <dgm:t>
        <a:bodyPr/>
        <a:lstStyle/>
        <a:p>
          <a:r>
            <a:rPr lang="en-US" dirty="0" smtClean="0"/>
            <a:t>Key Indicators and Alerts to target areas for improvement</a:t>
          </a:r>
          <a:endParaRPr lang="en-US" dirty="0"/>
        </a:p>
      </dgm:t>
    </dgm:pt>
    <dgm:pt modelId="{107FBC95-CBAA-4FB6-A078-7F38DFF84DE1}" type="parTrans" cxnId="{2480DAE1-F0D4-4AB2-9028-C50C20C68205}">
      <dgm:prSet/>
      <dgm:spPr/>
      <dgm:t>
        <a:bodyPr/>
        <a:lstStyle/>
        <a:p>
          <a:endParaRPr lang="en-US"/>
        </a:p>
      </dgm:t>
    </dgm:pt>
    <dgm:pt modelId="{8D10DF70-6433-431D-9ABE-DB72575BEBDB}" type="sibTrans" cxnId="{2480DAE1-F0D4-4AB2-9028-C50C20C68205}">
      <dgm:prSet/>
      <dgm:spPr/>
      <dgm:t>
        <a:bodyPr/>
        <a:lstStyle/>
        <a:p>
          <a:endParaRPr lang="en-US"/>
        </a:p>
      </dgm:t>
    </dgm:pt>
    <dgm:pt modelId="{A6E954FD-0A13-4896-A388-919AF7743F94}">
      <dgm:prSet phldrT="[Text]"/>
      <dgm:spPr/>
      <dgm:t>
        <a:bodyPr/>
        <a:lstStyle/>
        <a:p>
          <a:r>
            <a:rPr lang="en-US" dirty="0" smtClean="0"/>
            <a:t>Identify &amp; Drive Best Practices to assist underperforming Zees</a:t>
          </a:r>
          <a:endParaRPr lang="en-US" dirty="0"/>
        </a:p>
      </dgm:t>
    </dgm:pt>
    <dgm:pt modelId="{135D64A0-EDE9-4899-A85B-ACB227ED9749}" type="parTrans" cxnId="{5C39303A-8D5C-44A3-B251-4FE83B49854E}">
      <dgm:prSet/>
      <dgm:spPr/>
      <dgm:t>
        <a:bodyPr/>
        <a:lstStyle/>
        <a:p>
          <a:endParaRPr lang="en-US"/>
        </a:p>
      </dgm:t>
    </dgm:pt>
    <dgm:pt modelId="{8143C424-0E71-4038-B1EF-CDB8236AD233}" type="sibTrans" cxnId="{5C39303A-8D5C-44A3-B251-4FE83B49854E}">
      <dgm:prSet/>
      <dgm:spPr/>
      <dgm:t>
        <a:bodyPr/>
        <a:lstStyle/>
        <a:p>
          <a:endParaRPr lang="en-US"/>
        </a:p>
      </dgm:t>
    </dgm:pt>
    <dgm:pt modelId="{73E147BB-87E0-4A42-AFAB-4198DFE49E8E}">
      <dgm:prSet phldrT="[Text]"/>
      <dgm:spPr/>
      <dgm:t>
        <a:bodyPr/>
        <a:lstStyle/>
        <a:p>
          <a:r>
            <a:rPr lang="en-US" dirty="0" smtClean="0"/>
            <a:t>Evaluate effectiveness of strategic initiatives</a:t>
          </a:r>
          <a:endParaRPr lang="en-US" dirty="0"/>
        </a:p>
      </dgm:t>
    </dgm:pt>
    <dgm:pt modelId="{8743DBCB-FA81-4C74-8C5B-79E25947C550}" type="parTrans" cxnId="{1D6D0B0B-05C6-4992-9908-38A65CED635D}">
      <dgm:prSet/>
      <dgm:spPr/>
      <dgm:t>
        <a:bodyPr/>
        <a:lstStyle/>
        <a:p>
          <a:endParaRPr lang="en-US"/>
        </a:p>
      </dgm:t>
    </dgm:pt>
    <dgm:pt modelId="{4524B466-FD30-4915-9616-9138BDA169B3}" type="sibTrans" cxnId="{1D6D0B0B-05C6-4992-9908-38A65CED635D}">
      <dgm:prSet/>
      <dgm:spPr/>
      <dgm:t>
        <a:bodyPr/>
        <a:lstStyle/>
        <a:p>
          <a:endParaRPr lang="en-US"/>
        </a:p>
      </dgm:t>
    </dgm:pt>
    <dgm:pt modelId="{EA02C3FE-09CC-4CC0-9884-CB0E7F8CC588}">
      <dgm:prSet phldrT="[Text]"/>
      <dgm:spPr/>
      <dgm:t>
        <a:bodyPr/>
        <a:lstStyle/>
        <a:p>
          <a:r>
            <a:rPr lang="en-US" dirty="0" smtClean="0"/>
            <a:t>Comparative metrics: Peer Group &amp; Regional Comparisons</a:t>
          </a:r>
          <a:endParaRPr lang="en-US" dirty="0"/>
        </a:p>
      </dgm:t>
    </dgm:pt>
    <dgm:pt modelId="{40043B1B-D502-4AB8-A338-D75203E43798}" type="parTrans" cxnId="{E1378719-2919-41C7-8872-1114CDCF2580}">
      <dgm:prSet/>
      <dgm:spPr/>
      <dgm:t>
        <a:bodyPr/>
        <a:lstStyle/>
        <a:p>
          <a:endParaRPr lang="en-US"/>
        </a:p>
      </dgm:t>
    </dgm:pt>
    <dgm:pt modelId="{21E40C7E-DA20-4D7D-9A02-F26C17F67DA4}" type="sibTrans" cxnId="{E1378719-2919-41C7-8872-1114CDCF2580}">
      <dgm:prSet/>
      <dgm:spPr/>
      <dgm:t>
        <a:bodyPr/>
        <a:lstStyle/>
        <a:p>
          <a:endParaRPr lang="en-US"/>
        </a:p>
      </dgm:t>
    </dgm:pt>
    <dgm:pt modelId="{44BCB702-B8CB-4DA3-B041-ED71FF660BDD}">
      <dgm:prSet phldrT="[Text]"/>
      <dgm:spPr/>
      <dgm:t>
        <a:bodyPr/>
        <a:lstStyle/>
        <a:p>
          <a:r>
            <a:rPr lang="en-US" dirty="0" smtClean="0"/>
            <a:t>Consolidation of franchisee financial &amp; operational data</a:t>
          </a:r>
          <a:endParaRPr lang="en-US" dirty="0"/>
        </a:p>
      </dgm:t>
    </dgm:pt>
    <dgm:pt modelId="{3CB4DCF4-7AB9-459F-9F01-DBF4A3B6E189}" type="parTrans" cxnId="{7ED8DD69-0A0D-4D8F-8326-3D388239FF89}">
      <dgm:prSet/>
      <dgm:spPr/>
      <dgm:t>
        <a:bodyPr/>
        <a:lstStyle/>
        <a:p>
          <a:endParaRPr lang="en-US"/>
        </a:p>
      </dgm:t>
    </dgm:pt>
    <dgm:pt modelId="{EBF315CA-B5C5-405B-A0B1-3FBAFFC756E1}" type="sibTrans" cxnId="{7ED8DD69-0A0D-4D8F-8326-3D388239FF89}">
      <dgm:prSet/>
      <dgm:spPr/>
      <dgm:t>
        <a:bodyPr/>
        <a:lstStyle/>
        <a:p>
          <a:endParaRPr lang="en-US"/>
        </a:p>
      </dgm:t>
    </dgm:pt>
    <dgm:pt modelId="{A467FC3E-16E3-4832-9CF6-C0F7E3AA903A}">
      <dgm:prSet phldrT="[Text]"/>
      <dgm:spPr/>
      <dgm:t>
        <a:bodyPr/>
        <a:lstStyle/>
        <a:p>
          <a:r>
            <a:rPr lang="en-US" dirty="0" smtClean="0"/>
            <a:t>Prepare your franchise business consultants</a:t>
          </a:r>
          <a:endParaRPr lang="en-US" dirty="0"/>
        </a:p>
      </dgm:t>
    </dgm:pt>
    <dgm:pt modelId="{CA7EFADC-1C5A-44A0-AEDC-086F9ED1EA12}" type="parTrans" cxnId="{80BFA8B0-E473-4451-BDEA-C42723F72A17}">
      <dgm:prSet/>
      <dgm:spPr/>
      <dgm:t>
        <a:bodyPr/>
        <a:lstStyle/>
        <a:p>
          <a:endParaRPr lang="en-US"/>
        </a:p>
      </dgm:t>
    </dgm:pt>
    <dgm:pt modelId="{500EC3A6-4F09-48AD-8637-315F08BCBF08}" type="sibTrans" cxnId="{80BFA8B0-E473-4451-BDEA-C42723F72A17}">
      <dgm:prSet/>
      <dgm:spPr/>
      <dgm:t>
        <a:bodyPr/>
        <a:lstStyle/>
        <a:p>
          <a:endParaRPr lang="en-US"/>
        </a:p>
      </dgm:t>
    </dgm:pt>
    <dgm:pt modelId="{5332035C-2889-43EA-B600-3CE15ADB8FFA}" type="pres">
      <dgm:prSet presAssocID="{EA388605-4E61-46B9-8420-66C68F0F43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5DC955-4857-43DA-88B0-1FF2EDEBE511}" type="pres">
      <dgm:prSet presAssocID="{02B59C75-B444-4026-9E42-6C2447D5ACCF}" presName="linNode" presStyleCnt="0"/>
      <dgm:spPr/>
      <dgm:t>
        <a:bodyPr/>
        <a:lstStyle/>
        <a:p>
          <a:endParaRPr lang="en-US"/>
        </a:p>
      </dgm:t>
    </dgm:pt>
    <dgm:pt modelId="{A93002B0-EE25-4889-BFE5-5F54AC25408F}" type="pres">
      <dgm:prSet presAssocID="{02B59C75-B444-4026-9E42-6C2447D5ACCF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B1332-59F9-49C6-B851-4E24489FF146}" type="pres">
      <dgm:prSet presAssocID="{02B59C75-B444-4026-9E42-6C2447D5ACCF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35DD4-C132-47F4-A0F6-AF7AE63F834D}" type="pres">
      <dgm:prSet presAssocID="{ECD8E633-6B1B-4CCE-AFA6-7B28D548A5D5}" presName="sp" presStyleCnt="0"/>
      <dgm:spPr/>
      <dgm:t>
        <a:bodyPr/>
        <a:lstStyle/>
        <a:p>
          <a:endParaRPr lang="en-US"/>
        </a:p>
      </dgm:t>
    </dgm:pt>
    <dgm:pt modelId="{9DEE733E-69B7-4B48-9E47-1A9E385AF76F}" type="pres">
      <dgm:prSet presAssocID="{75C5A600-C287-419C-8B8F-4BA0B90B535C}" presName="linNode" presStyleCnt="0"/>
      <dgm:spPr/>
      <dgm:t>
        <a:bodyPr/>
        <a:lstStyle/>
        <a:p>
          <a:endParaRPr lang="en-US"/>
        </a:p>
      </dgm:t>
    </dgm:pt>
    <dgm:pt modelId="{84125265-B505-428C-9C7C-3103DB8DD749}" type="pres">
      <dgm:prSet presAssocID="{75C5A600-C287-419C-8B8F-4BA0B90B535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DFEE5-34F3-48B7-BB64-24E4790C7037}" type="pres">
      <dgm:prSet presAssocID="{75C5A600-C287-419C-8B8F-4BA0B90B535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87837-2122-4F90-892D-3CC51003A203}" type="pres">
      <dgm:prSet presAssocID="{85D8CBE8-3B98-48E0-BB14-95B22CBCAD66}" presName="sp" presStyleCnt="0"/>
      <dgm:spPr/>
      <dgm:t>
        <a:bodyPr/>
        <a:lstStyle/>
        <a:p>
          <a:endParaRPr lang="en-US"/>
        </a:p>
      </dgm:t>
    </dgm:pt>
    <dgm:pt modelId="{9F237465-FA2C-4686-8F23-EBB49A87EB4A}" type="pres">
      <dgm:prSet presAssocID="{B385FEA3-2ADE-4F9B-8393-578E964A5D79}" presName="linNode" presStyleCnt="0"/>
      <dgm:spPr/>
      <dgm:t>
        <a:bodyPr/>
        <a:lstStyle/>
        <a:p>
          <a:endParaRPr lang="en-US"/>
        </a:p>
      </dgm:t>
    </dgm:pt>
    <dgm:pt modelId="{3BCE57CE-F612-4010-B483-7CEEDA911E53}" type="pres">
      <dgm:prSet presAssocID="{B385FEA3-2ADE-4F9B-8393-578E964A5D79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F209A-BFCE-416F-AD82-A8DEFFC4245C}" type="pres">
      <dgm:prSet presAssocID="{B385FEA3-2ADE-4F9B-8393-578E964A5D79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D3238-88CD-47DE-8534-12DD0C29D294}" type="pres">
      <dgm:prSet presAssocID="{698ADBEC-2738-4434-B990-967DE09068D9}" presName="sp" presStyleCnt="0"/>
      <dgm:spPr/>
      <dgm:t>
        <a:bodyPr/>
        <a:lstStyle/>
        <a:p>
          <a:endParaRPr lang="en-US"/>
        </a:p>
      </dgm:t>
    </dgm:pt>
    <dgm:pt modelId="{61DAD2FB-779C-44A7-906A-1886D6812EFA}" type="pres">
      <dgm:prSet presAssocID="{E1BC7E01-F1FA-44B2-BB2C-BDB7FDFE6C6C}" presName="linNode" presStyleCnt="0"/>
      <dgm:spPr/>
      <dgm:t>
        <a:bodyPr/>
        <a:lstStyle/>
        <a:p>
          <a:endParaRPr lang="en-US"/>
        </a:p>
      </dgm:t>
    </dgm:pt>
    <dgm:pt modelId="{F893174B-0AA9-44FA-B781-663D7729596C}" type="pres">
      <dgm:prSet presAssocID="{E1BC7E01-F1FA-44B2-BB2C-BDB7FDFE6C6C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525C2-0302-42A8-8EEE-B0FFD24E0CE9}" type="pres">
      <dgm:prSet presAssocID="{E1BC7E01-F1FA-44B2-BB2C-BDB7FDFE6C6C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76713-3059-4D30-B10C-D6E818EDA00D}" type="pres">
      <dgm:prSet presAssocID="{76D9847E-6DBD-4FB6-900A-E45C3AE21B13}" presName="sp" presStyleCnt="0"/>
      <dgm:spPr/>
      <dgm:t>
        <a:bodyPr/>
        <a:lstStyle/>
        <a:p>
          <a:endParaRPr lang="en-US"/>
        </a:p>
      </dgm:t>
    </dgm:pt>
    <dgm:pt modelId="{2D895E9B-8E0C-4DC3-9F59-A48CD62B12DA}" type="pres">
      <dgm:prSet presAssocID="{9172A48E-55F3-45FA-BB9A-26127B5D0E51}" presName="linNode" presStyleCnt="0"/>
      <dgm:spPr/>
      <dgm:t>
        <a:bodyPr/>
        <a:lstStyle/>
        <a:p>
          <a:endParaRPr lang="en-US"/>
        </a:p>
      </dgm:t>
    </dgm:pt>
    <dgm:pt modelId="{AFC6BF2F-4845-4E5E-BC00-6B2B95B716A3}" type="pres">
      <dgm:prSet presAssocID="{9172A48E-55F3-45FA-BB9A-26127B5D0E51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3F4E9-7D83-418E-9B07-1D4D4B14362A}" type="pres">
      <dgm:prSet presAssocID="{9172A48E-55F3-45FA-BB9A-26127B5D0E51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837C1B-5F07-4BD5-AC06-1122BA773B13}" srcId="{EA388605-4E61-46B9-8420-66C68F0F435F}" destId="{B385FEA3-2ADE-4F9B-8393-578E964A5D79}" srcOrd="2" destOrd="0" parTransId="{D059980D-D0B6-42D9-84FC-688C2B280A19}" sibTransId="{698ADBEC-2738-4434-B990-967DE09068D9}"/>
    <dgm:cxn modelId="{2480DAE1-F0D4-4AB2-9028-C50C20C68205}" srcId="{75C5A600-C287-419C-8B8F-4BA0B90B535C}" destId="{EE0D9F9D-3003-4181-BACF-0316E087C99C}" srcOrd="1" destOrd="0" parTransId="{107FBC95-CBAA-4FB6-A078-7F38DFF84DE1}" sibTransId="{8D10DF70-6433-431D-9ABE-DB72575BEBDB}"/>
    <dgm:cxn modelId="{3D08B483-2062-4B66-978F-F1114C3A1034}" srcId="{B385FEA3-2ADE-4F9B-8393-578E964A5D79}" destId="{CAC2225D-6B71-416A-833C-5DF0A2D65C8F}" srcOrd="2" destOrd="0" parTransId="{6EEF6281-1E9D-407D-8210-E0CD6FB411EF}" sibTransId="{045AEF0E-496C-48CD-A124-44586A96F48E}"/>
    <dgm:cxn modelId="{3F03E843-B0C6-4049-9E1B-45A4ED46D75D}" type="presOf" srcId="{B385FEA3-2ADE-4F9B-8393-578E964A5D79}" destId="{3BCE57CE-F612-4010-B483-7CEEDA911E53}" srcOrd="0" destOrd="0" presId="urn:microsoft.com/office/officeart/2005/8/layout/vList5"/>
    <dgm:cxn modelId="{8B843274-4187-4197-920D-DB0054B712AD}" type="presOf" srcId="{B0A2C89F-C10A-464D-8177-7807D9171B3A}" destId="{952525C2-0302-42A8-8EEE-B0FFD24E0CE9}" srcOrd="0" destOrd="0" presId="urn:microsoft.com/office/officeart/2005/8/layout/vList5"/>
    <dgm:cxn modelId="{658334FB-BFE2-4555-AF07-B151D6AF5FC6}" type="presOf" srcId="{85B008AA-AF54-45B2-9E17-AA26A6CDBE33}" destId="{867F209A-BFCE-416F-AD82-A8DEFFC4245C}" srcOrd="0" destOrd="1" presId="urn:microsoft.com/office/officeart/2005/8/layout/vList5"/>
    <dgm:cxn modelId="{1D6D0B0B-05C6-4992-9908-38A65CED635D}" srcId="{02B59C75-B444-4026-9E42-6C2447D5ACCF}" destId="{73E147BB-87E0-4A42-AFAB-4198DFE49E8E}" srcOrd="2" destOrd="0" parTransId="{8743DBCB-FA81-4C74-8C5B-79E25947C550}" sibTransId="{4524B466-FD30-4915-9616-9138BDA169B3}"/>
    <dgm:cxn modelId="{3B417D69-51C3-4E68-8F19-4B45B884DA2C}" type="presOf" srcId="{EA02C3FE-09CC-4CC0-9884-CB0E7F8CC588}" destId="{952525C2-0302-42A8-8EEE-B0FFD24E0CE9}" srcOrd="0" destOrd="1" presId="urn:microsoft.com/office/officeart/2005/8/layout/vList5"/>
    <dgm:cxn modelId="{347DBCB3-2D65-4E7C-8D3A-5812F4D89E9F}" type="presOf" srcId="{EA388605-4E61-46B9-8420-66C68F0F435F}" destId="{5332035C-2889-43EA-B600-3CE15ADB8FFA}" srcOrd="0" destOrd="0" presId="urn:microsoft.com/office/officeart/2005/8/layout/vList5"/>
    <dgm:cxn modelId="{77672671-9244-4DA2-B0D4-19C50592638D}" srcId="{75C5A600-C287-419C-8B8F-4BA0B90B535C}" destId="{A92665AF-30DE-48A0-9923-080F9977B915}" srcOrd="0" destOrd="0" parTransId="{8CD15317-6937-4E29-9BA1-274D629CF549}" sibTransId="{64AE3E17-A3E3-4E84-9DA6-3BE2294CF0AF}"/>
    <dgm:cxn modelId="{8F02A17E-D1CB-4D07-9693-06EBF1CF5E18}" srcId="{EA388605-4E61-46B9-8420-66C68F0F435F}" destId="{02B59C75-B444-4026-9E42-6C2447D5ACCF}" srcOrd="0" destOrd="0" parTransId="{4D2ECC70-1D58-491F-925C-A0E65B905CE1}" sibTransId="{ECD8E633-6B1B-4CCE-AFA6-7B28D548A5D5}"/>
    <dgm:cxn modelId="{8F5B3BC6-9189-4316-8F05-8512C562A827}" type="presOf" srcId="{EE0D9F9D-3003-4181-BACF-0316E087C99C}" destId="{A65DFEE5-34F3-48B7-BB64-24E4790C7037}" srcOrd="0" destOrd="1" presId="urn:microsoft.com/office/officeart/2005/8/layout/vList5"/>
    <dgm:cxn modelId="{A227F230-4931-41AC-ADD6-AE27F20573DA}" srcId="{9172A48E-55F3-45FA-BB9A-26127B5D0E51}" destId="{FC537D09-FC9D-4B9F-8461-A6FFD85C0DD4}" srcOrd="0" destOrd="0" parTransId="{859F4672-E9C4-400F-BFEC-CD6D83F7BFDD}" sibTransId="{504B33EE-4B20-4CB9-ABDF-8CD5C124F4D3}"/>
    <dgm:cxn modelId="{FE3C3FD8-07B9-4C2E-86B2-3104A5AF644A}" srcId="{EA388605-4E61-46B9-8420-66C68F0F435F}" destId="{E1BC7E01-F1FA-44B2-BB2C-BDB7FDFE6C6C}" srcOrd="3" destOrd="0" parTransId="{539E969F-D063-4205-B70E-C829986226AA}" sibTransId="{76D9847E-6DBD-4FB6-900A-E45C3AE21B13}"/>
    <dgm:cxn modelId="{7717EE41-98C9-4A59-A0C9-4640243ECE5D}" type="presOf" srcId="{73E147BB-87E0-4A42-AFAB-4198DFE49E8E}" destId="{66DB1332-59F9-49C6-B851-4E24489FF146}" srcOrd="0" destOrd="2" presId="urn:microsoft.com/office/officeart/2005/8/layout/vList5"/>
    <dgm:cxn modelId="{E1378719-2919-41C7-8872-1114CDCF2580}" srcId="{E1BC7E01-F1FA-44B2-BB2C-BDB7FDFE6C6C}" destId="{EA02C3FE-09CC-4CC0-9884-CB0E7F8CC588}" srcOrd="1" destOrd="0" parTransId="{40043B1B-D502-4AB8-A338-D75203E43798}" sibTransId="{21E40C7E-DA20-4D7D-9A02-F26C17F67DA4}"/>
    <dgm:cxn modelId="{EFF872F8-B9BF-4E87-92B9-D022387D8B1C}" type="presOf" srcId="{1DA42D23-D0FF-491B-A82E-4918F5AB8566}" destId="{A65DFEE5-34F3-48B7-BB64-24E4790C7037}" srcOrd="0" destOrd="2" presId="urn:microsoft.com/office/officeart/2005/8/layout/vList5"/>
    <dgm:cxn modelId="{05F0C45E-0AF5-44EF-AB75-6BE683F0365F}" type="presOf" srcId="{4B349214-1FBB-4AA5-8B32-0D1235FF81E5}" destId="{66DB1332-59F9-49C6-B851-4E24489FF146}" srcOrd="0" destOrd="0" presId="urn:microsoft.com/office/officeart/2005/8/layout/vList5"/>
    <dgm:cxn modelId="{81845275-E962-4B26-B6EF-B8FD9588AAA3}" srcId="{EA388605-4E61-46B9-8420-66C68F0F435F}" destId="{9172A48E-55F3-45FA-BB9A-26127B5D0E51}" srcOrd="4" destOrd="0" parTransId="{767596E3-E185-4FA1-9F87-60393022DF78}" sibTransId="{8E7265B4-1B4E-4CA7-9DB5-2A7AEF6AC5F7}"/>
    <dgm:cxn modelId="{D82D7430-46D5-4B67-9A9A-DA1E7F29E18E}" type="presOf" srcId="{27016B20-1789-4952-B795-93074718BDEC}" destId="{7423F4E9-7D83-418E-9B07-1D4D4B14362A}" srcOrd="0" destOrd="1" presId="urn:microsoft.com/office/officeart/2005/8/layout/vList5"/>
    <dgm:cxn modelId="{F4FB7714-4339-4948-9895-61A0D20FA389}" type="presOf" srcId="{02B59C75-B444-4026-9E42-6C2447D5ACCF}" destId="{A93002B0-EE25-4889-BFE5-5F54AC25408F}" srcOrd="0" destOrd="0" presId="urn:microsoft.com/office/officeart/2005/8/layout/vList5"/>
    <dgm:cxn modelId="{658B829B-390E-41D3-A112-2ED31DE9BCA8}" srcId="{EA388605-4E61-46B9-8420-66C68F0F435F}" destId="{75C5A600-C287-419C-8B8F-4BA0B90B535C}" srcOrd="1" destOrd="0" parTransId="{76664635-7C99-4E76-9E9C-19A25CB5EB03}" sibTransId="{85D8CBE8-3B98-48E0-BB14-95B22CBCAD66}"/>
    <dgm:cxn modelId="{A9F60D01-DD60-4B9E-B41F-77F14F91B8BF}" type="presOf" srcId="{CAC2225D-6B71-416A-833C-5DF0A2D65C8F}" destId="{867F209A-BFCE-416F-AD82-A8DEFFC4245C}" srcOrd="0" destOrd="2" presId="urn:microsoft.com/office/officeart/2005/8/layout/vList5"/>
    <dgm:cxn modelId="{9B689DA1-3C1F-4693-A074-6C5772B47C1E}" srcId="{75C5A600-C287-419C-8B8F-4BA0B90B535C}" destId="{1DA42D23-D0FF-491B-A82E-4918F5AB8566}" srcOrd="2" destOrd="0" parTransId="{E5FF1306-EC5D-4E0E-A36D-58E332740A1E}" sibTransId="{AB91FA13-2D09-485C-A1AF-6F9A562AF75E}"/>
    <dgm:cxn modelId="{7ED8DD69-0A0D-4D8F-8326-3D388239FF89}" srcId="{9172A48E-55F3-45FA-BB9A-26127B5D0E51}" destId="{44BCB702-B8CB-4DA3-B041-ED71FF660BDD}" srcOrd="2" destOrd="0" parTransId="{3CB4DCF4-7AB9-459F-9F01-DBF4A3B6E189}" sibTransId="{EBF315CA-B5C5-405B-A0B1-3FBAFFC756E1}"/>
    <dgm:cxn modelId="{924DEB27-BC42-4324-90AE-E5219E74A661}" srcId="{B385FEA3-2ADE-4F9B-8393-578E964A5D79}" destId="{85B008AA-AF54-45B2-9E17-AA26A6CDBE33}" srcOrd="1" destOrd="0" parTransId="{DA02952B-B8D2-4AF8-A061-58434B530311}" sibTransId="{1721CFCE-D0BA-4D90-A151-F3EAFE7F073D}"/>
    <dgm:cxn modelId="{54E18EEA-1502-4A7D-A20C-C8C77EA6F476}" type="presOf" srcId="{A92665AF-30DE-48A0-9923-080F9977B915}" destId="{A65DFEE5-34F3-48B7-BB64-24E4790C7037}" srcOrd="0" destOrd="0" presId="urn:microsoft.com/office/officeart/2005/8/layout/vList5"/>
    <dgm:cxn modelId="{5C39303A-8D5C-44A3-B251-4FE83B49854E}" srcId="{02B59C75-B444-4026-9E42-6C2447D5ACCF}" destId="{A6E954FD-0A13-4896-A388-919AF7743F94}" srcOrd="1" destOrd="0" parTransId="{135D64A0-EDE9-4899-A85B-ACB227ED9749}" sibTransId="{8143C424-0E71-4038-B1EF-CDB8236AD233}"/>
    <dgm:cxn modelId="{65B5BC66-8994-4553-94AB-13C64D7C61D8}" type="presOf" srcId="{A6E954FD-0A13-4896-A388-919AF7743F94}" destId="{66DB1332-59F9-49C6-B851-4E24489FF146}" srcOrd="0" destOrd="1" presId="urn:microsoft.com/office/officeart/2005/8/layout/vList5"/>
    <dgm:cxn modelId="{25F83F72-2DA8-4BF6-82E4-1F8CCC4ED4A3}" srcId="{9172A48E-55F3-45FA-BB9A-26127B5D0E51}" destId="{27016B20-1789-4952-B795-93074718BDEC}" srcOrd="1" destOrd="0" parTransId="{84C34716-5C92-4BFA-A199-8C5A9041E0E8}" sibTransId="{ABCED508-CD52-4D22-81EF-BB7174FD26C7}"/>
    <dgm:cxn modelId="{83A2AE13-26AE-43CB-83E9-205CCFB4F127}" type="presOf" srcId="{FC537D09-FC9D-4B9F-8461-A6FFD85C0DD4}" destId="{7423F4E9-7D83-418E-9B07-1D4D4B14362A}" srcOrd="0" destOrd="0" presId="urn:microsoft.com/office/officeart/2005/8/layout/vList5"/>
    <dgm:cxn modelId="{D15753CC-871E-49D1-BC90-2A9E96074C92}" type="presOf" srcId="{A467FC3E-16E3-4832-9CF6-C0F7E3AA903A}" destId="{952525C2-0302-42A8-8EEE-B0FFD24E0CE9}" srcOrd="0" destOrd="2" presId="urn:microsoft.com/office/officeart/2005/8/layout/vList5"/>
    <dgm:cxn modelId="{DAB5B81F-EBEE-4B8F-B5D1-68A877BD9D7A}" type="presOf" srcId="{75C5A600-C287-419C-8B8F-4BA0B90B535C}" destId="{84125265-B505-428C-9C7C-3103DB8DD749}" srcOrd="0" destOrd="0" presId="urn:microsoft.com/office/officeart/2005/8/layout/vList5"/>
    <dgm:cxn modelId="{72A3A10A-0D70-4A9A-8E93-BD2CCE2782A9}" srcId="{E1BC7E01-F1FA-44B2-BB2C-BDB7FDFE6C6C}" destId="{B0A2C89F-C10A-464D-8177-7807D9171B3A}" srcOrd="0" destOrd="0" parTransId="{93543CDE-54CC-43D3-9CD8-88911CB012C0}" sibTransId="{511D214B-BC82-4738-9A34-32405D2D53A2}"/>
    <dgm:cxn modelId="{55C46273-07D5-4933-B8C1-692386FD7E0E}" srcId="{B385FEA3-2ADE-4F9B-8393-578E964A5D79}" destId="{3A82CA85-F91C-41F5-A9B4-E096DF3AC179}" srcOrd="0" destOrd="0" parTransId="{C343FBD3-6697-4F01-9878-5B2C6C4A2486}" sibTransId="{FF011A46-8F5E-4BC7-B294-AB69A7403686}"/>
    <dgm:cxn modelId="{C502E1AF-C315-4E3A-BA41-BE57E251BF4A}" type="presOf" srcId="{3A82CA85-F91C-41F5-A9B4-E096DF3AC179}" destId="{867F209A-BFCE-416F-AD82-A8DEFFC4245C}" srcOrd="0" destOrd="0" presId="urn:microsoft.com/office/officeart/2005/8/layout/vList5"/>
    <dgm:cxn modelId="{E53BC779-ADB6-4603-A6AD-304DA72ACEAD}" type="presOf" srcId="{9172A48E-55F3-45FA-BB9A-26127B5D0E51}" destId="{AFC6BF2F-4845-4E5E-BC00-6B2B95B716A3}" srcOrd="0" destOrd="0" presId="urn:microsoft.com/office/officeart/2005/8/layout/vList5"/>
    <dgm:cxn modelId="{F1544100-2841-4990-8993-B958E09DB915}" type="presOf" srcId="{E1BC7E01-F1FA-44B2-BB2C-BDB7FDFE6C6C}" destId="{F893174B-0AA9-44FA-B781-663D7729596C}" srcOrd="0" destOrd="0" presId="urn:microsoft.com/office/officeart/2005/8/layout/vList5"/>
    <dgm:cxn modelId="{BFF67B43-9BE8-4831-9889-AC3641FE5F18}" type="presOf" srcId="{44BCB702-B8CB-4DA3-B041-ED71FF660BDD}" destId="{7423F4E9-7D83-418E-9B07-1D4D4B14362A}" srcOrd="0" destOrd="2" presId="urn:microsoft.com/office/officeart/2005/8/layout/vList5"/>
    <dgm:cxn modelId="{80BFA8B0-E473-4451-BDEA-C42723F72A17}" srcId="{E1BC7E01-F1FA-44B2-BB2C-BDB7FDFE6C6C}" destId="{A467FC3E-16E3-4832-9CF6-C0F7E3AA903A}" srcOrd="2" destOrd="0" parTransId="{CA7EFADC-1C5A-44A0-AEDC-086F9ED1EA12}" sibTransId="{500EC3A6-4F09-48AD-8637-315F08BCBF08}"/>
    <dgm:cxn modelId="{8B318DD3-04AC-4CEB-A481-A082B5D4D1FC}" srcId="{02B59C75-B444-4026-9E42-6C2447D5ACCF}" destId="{4B349214-1FBB-4AA5-8B32-0D1235FF81E5}" srcOrd="0" destOrd="0" parTransId="{7009E567-47F6-46CF-B111-D40D07143F88}" sibTransId="{3026DBC3-591A-41CD-A202-C2E7CEA258D1}"/>
    <dgm:cxn modelId="{0E49B711-E6C4-496F-9F9E-55B769E7E9FD}" type="presParOf" srcId="{5332035C-2889-43EA-B600-3CE15ADB8FFA}" destId="{D35DC955-4857-43DA-88B0-1FF2EDEBE511}" srcOrd="0" destOrd="0" presId="urn:microsoft.com/office/officeart/2005/8/layout/vList5"/>
    <dgm:cxn modelId="{BF95529C-50E1-4F99-B673-F8C414799BF5}" type="presParOf" srcId="{D35DC955-4857-43DA-88B0-1FF2EDEBE511}" destId="{A93002B0-EE25-4889-BFE5-5F54AC25408F}" srcOrd="0" destOrd="0" presId="urn:microsoft.com/office/officeart/2005/8/layout/vList5"/>
    <dgm:cxn modelId="{90C80140-066D-4744-8D40-BC2702B28C41}" type="presParOf" srcId="{D35DC955-4857-43DA-88B0-1FF2EDEBE511}" destId="{66DB1332-59F9-49C6-B851-4E24489FF146}" srcOrd="1" destOrd="0" presId="urn:microsoft.com/office/officeart/2005/8/layout/vList5"/>
    <dgm:cxn modelId="{ADF64683-E27E-4087-A7E2-9A0C613DD0FF}" type="presParOf" srcId="{5332035C-2889-43EA-B600-3CE15ADB8FFA}" destId="{3A135DD4-C132-47F4-A0F6-AF7AE63F834D}" srcOrd="1" destOrd="0" presId="urn:microsoft.com/office/officeart/2005/8/layout/vList5"/>
    <dgm:cxn modelId="{8AC4F97A-5973-4653-9F5D-2E756570A04F}" type="presParOf" srcId="{5332035C-2889-43EA-B600-3CE15ADB8FFA}" destId="{9DEE733E-69B7-4B48-9E47-1A9E385AF76F}" srcOrd="2" destOrd="0" presId="urn:microsoft.com/office/officeart/2005/8/layout/vList5"/>
    <dgm:cxn modelId="{E7567A12-F7FD-4193-A850-C268AD3084BE}" type="presParOf" srcId="{9DEE733E-69B7-4B48-9E47-1A9E385AF76F}" destId="{84125265-B505-428C-9C7C-3103DB8DD749}" srcOrd="0" destOrd="0" presId="urn:microsoft.com/office/officeart/2005/8/layout/vList5"/>
    <dgm:cxn modelId="{47B56D63-08C4-46E3-BD2E-ABB2F9E3E27C}" type="presParOf" srcId="{9DEE733E-69B7-4B48-9E47-1A9E385AF76F}" destId="{A65DFEE5-34F3-48B7-BB64-24E4790C7037}" srcOrd="1" destOrd="0" presId="urn:microsoft.com/office/officeart/2005/8/layout/vList5"/>
    <dgm:cxn modelId="{36F7A6D5-4787-425C-9DA2-436AFA6689ED}" type="presParOf" srcId="{5332035C-2889-43EA-B600-3CE15ADB8FFA}" destId="{AC187837-2122-4F90-892D-3CC51003A203}" srcOrd="3" destOrd="0" presId="urn:microsoft.com/office/officeart/2005/8/layout/vList5"/>
    <dgm:cxn modelId="{B26C46FB-9192-43E4-8F04-C432605F5992}" type="presParOf" srcId="{5332035C-2889-43EA-B600-3CE15ADB8FFA}" destId="{9F237465-FA2C-4686-8F23-EBB49A87EB4A}" srcOrd="4" destOrd="0" presId="urn:microsoft.com/office/officeart/2005/8/layout/vList5"/>
    <dgm:cxn modelId="{80356E8D-5EB0-483C-8F5B-B2171645A014}" type="presParOf" srcId="{9F237465-FA2C-4686-8F23-EBB49A87EB4A}" destId="{3BCE57CE-F612-4010-B483-7CEEDA911E53}" srcOrd="0" destOrd="0" presId="urn:microsoft.com/office/officeart/2005/8/layout/vList5"/>
    <dgm:cxn modelId="{F242F554-C403-444C-8C00-4586F30B7EF4}" type="presParOf" srcId="{9F237465-FA2C-4686-8F23-EBB49A87EB4A}" destId="{867F209A-BFCE-416F-AD82-A8DEFFC4245C}" srcOrd="1" destOrd="0" presId="urn:microsoft.com/office/officeart/2005/8/layout/vList5"/>
    <dgm:cxn modelId="{49F2771B-675F-4F04-B4BC-F7B9ABBFD57E}" type="presParOf" srcId="{5332035C-2889-43EA-B600-3CE15ADB8FFA}" destId="{1DFD3238-88CD-47DE-8534-12DD0C29D294}" srcOrd="5" destOrd="0" presId="urn:microsoft.com/office/officeart/2005/8/layout/vList5"/>
    <dgm:cxn modelId="{36C2D7AA-14B6-4787-B0FD-A54FC52FEA2E}" type="presParOf" srcId="{5332035C-2889-43EA-B600-3CE15ADB8FFA}" destId="{61DAD2FB-779C-44A7-906A-1886D6812EFA}" srcOrd="6" destOrd="0" presId="urn:microsoft.com/office/officeart/2005/8/layout/vList5"/>
    <dgm:cxn modelId="{42A82CEC-AC84-40C5-AD70-4AE0B52CBFA3}" type="presParOf" srcId="{61DAD2FB-779C-44A7-906A-1886D6812EFA}" destId="{F893174B-0AA9-44FA-B781-663D7729596C}" srcOrd="0" destOrd="0" presId="urn:microsoft.com/office/officeart/2005/8/layout/vList5"/>
    <dgm:cxn modelId="{E318E361-1010-4143-AE91-135E7A4504F1}" type="presParOf" srcId="{61DAD2FB-779C-44A7-906A-1886D6812EFA}" destId="{952525C2-0302-42A8-8EEE-B0FFD24E0CE9}" srcOrd="1" destOrd="0" presId="urn:microsoft.com/office/officeart/2005/8/layout/vList5"/>
    <dgm:cxn modelId="{2A406D1C-3580-43D4-A3E6-B1D90323C584}" type="presParOf" srcId="{5332035C-2889-43EA-B600-3CE15ADB8FFA}" destId="{BB276713-3059-4D30-B10C-D6E818EDA00D}" srcOrd="7" destOrd="0" presId="urn:microsoft.com/office/officeart/2005/8/layout/vList5"/>
    <dgm:cxn modelId="{30D70257-FBD2-4EF1-A8B7-D16D5264562D}" type="presParOf" srcId="{5332035C-2889-43EA-B600-3CE15ADB8FFA}" destId="{2D895E9B-8E0C-4DC3-9F59-A48CD62B12DA}" srcOrd="8" destOrd="0" presId="urn:microsoft.com/office/officeart/2005/8/layout/vList5"/>
    <dgm:cxn modelId="{AF3BD0B1-01B5-4669-BCBD-BF2788A96D23}" type="presParOf" srcId="{2D895E9B-8E0C-4DC3-9F59-A48CD62B12DA}" destId="{AFC6BF2F-4845-4E5E-BC00-6B2B95B716A3}" srcOrd="0" destOrd="0" presId="urn:microsoft.com/office/officeart/2005/8/layout/vList5"/>
    <dgm:cxn modelId="{5F3130F9-9B04-4297-A5CF-A8F3E2334E2B}" type="presParOf" srcId="{2D895E9B-8E0C-4DC3-9F59-A48CD62B12DA}" destId="{7423F4E9-7D83-418E-9B07-1D4D4B1436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B1332-59F9-49C6-B851-4E24489FF146}">
      <dsp:nvSpPr>
        <dsp:cNvPr id="0" name=""/>
        <dsp:cNvSpPr/>
      </dsp:nvSpPr>
      <dsp:spPr>
        <a:xfrm rot="5400000">
          <a:off x="4432955" y="-1783090"/>
          <a:ext cx="771864" cy="45354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Maximize Revenue, Minimize Costs, Drive Profits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Identify &amp; Drive Best Practices to assist underperforming Zees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Evaluate effectiveness of strategic initiatives</a:t>
          </a:r>
          <a:endParaRPr lang="en-US" sz="1300" kern="1200" dirty="0"/>
        </a:p>
      </dsp:txBody>
      <dsp:txXfrm rot="-5400000">
        <a:off x="2551176" y="136368"/>
        <a:ext cx="4497745" cy="696506"/>
      </dsp:txXfrm>
    </dsp:sp>
    <dsp:sp modelId="{A93002B0-EE25-4889-BFE5-5F54AC25408F}">
      <dsp:nvSpPr>
        <dsp:cNvPr id="0" name=""/>
        <dsp:cNvSpPr/>
      </dsp:nvSpPr>
      <dsp:spPr>
        <a:xfrm>
          <a:off x="0" y="2206"/>
          <a:ext cx="2551176" cy="964830"/>
        </a:xfrm>
        <a:prstGeom prst="roundRect">
          <a:avLst/>
        </a:prstGeom>
        <a:solidFill>
          <a:srgbClr val="2E9E41"/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/>
              </a:solidFill>
            </a:rPr>
            <a:t>Better Decisions</a:t>
          </a:r>
          <a:endParaRPr lang="en-US" sz="2700" kern="1200" dirty="0">
            <a:solidFill>
              <a:schemeClr val="bg1"/>
            </a:solidFill>
          </a:endParaRPr>
        </a:p>
      </dsp:txBody>
      <dsp:txXfrm>
        <a:off x="47099" y="49305"/>
        <a:ext cx="2456978" cy="870632"/>
      </dsp:txXfrm>
    </dsp:sp>
    <dsp:sp modelId="{A65DFEE5-34F3-48B7-BB64-24E4790C7037}">
      <dsp:nvSpPr>
        <dsp:cNvPr id="0" name=""/>
        <dsp:cNvSpPr/>
      </dsp:nvSpPr>
      <dsp:spPr>
        <a:xfrm rot="5400000">
          <a:off x="4432955" y="-770018"/>
          <a:ext cx="771864" cy="45354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Heightened insight into Your business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Key Indicators and Alerts to target areas for improvement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Increase system acumen, release untapped potential</a:t>
          </a:r>
          <a:endParaRPr lang="en-US" sz="1300" kern="1200" dirty="0"/>
        </a:p>
      </dsp:txBody>
      <dsp:txXfrm rot="-5400000">
        <a:off x="2551176" y="1149440"/>
        <a:ext cx="4497745" cy="696506"/>
      </dsp:txXfrm>
    </dsp:sp>
    <dsp:sp modelId="{84125265-B505-428C-9C7C-3103DB8DD749}">
      <dsp:nvSpPr>
        <dsp:cNvPr id="0" name=""/>
        <dsp:cNvSpPr/>
      </dsp:nvSpPr>
      <dsp:spPr>
        <a:xfrm>
          <a:off x="0" y="1015278"/>
          <a:ext cx="2551176" cy="964830"/>
        </a:xfrm>
        <a:prstGeom prst="roundRect">
          <a:avLst/>
        </a:prstGeom>
        <a:solidFill>
          <a:srgbClr val="2E9E41"/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/>
              </a:solidFill>
            </a:rPr>
            <a:t>More Wisdom</a:t>
          </a:r>
          <a:endParaRPr lang="en-US" sz="2700" kern="1200" dirty="0">
            <a:solidFill>
              <a:schemeClr val="bg1"/>
            </a:solidFill>
          </a:endParaRPr>
        </a:p>
      </dsp:txBody>
      <dsp:txXfrm>
        <a:off x="47099" y="1062377"/>
        <a:ext cx="2456978" cy="870632"/>
      </dsp:txXfrm>
    </dsp:sp>
    <dsp:sp modelId="{867F209A-BFCE-416F-AD82-A8DEFFC4245C}">
      <dsp:nvSpPr>
        <dsp:cNvPr id="0" name=""/>
        <dsp:cNvSpPr/>
      </dsp:nvSpPr>
      <dsp:spPr>
        <a:xfrm rot="5400000">
          <a:off x="4432955" y="243054"/>
          <a:ext cx="771864" cy="45354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High-Level reports and dashboards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Benchmarks for targeted measurements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Easier Analysis  vs.  arcane/outdated reports</a:t>
          </a:r>
          <a:endParaRPr lang="en-US" sz="1300" kern="1200" dirty="0"/>
        </a:p>
      </dsp:txBody>
      <dsp:txXfrm rot="-5400000">
        <a:off x="2551176" y="2162513"/>
        <a:ext cx="4497745" cy="696506"/>
      </dsp:txXfrm>
    </dsp:sp>
    <dsp:sp modelId="{3BCE57CE-F612-4010-B483-7CEEDA911E53}">
      <dsp:nvSpPr>
        <dsp:cNvPr id="0" name=""/>
        <dsp:cNvSpPr/>
      </dsp:nvSpPr>
      <dsp:spPr>
        <a:xfrm>
          <a:off x="0" y="2028350"/>
          <a:ext cx="2551176" cy="964830"/>
        </a:xfrm>
        <a:prstGeom prst="roundRect">
          <a:avLst/>
        </a:prstGeom>
        <a:solidFill>
          <a:srgbClr val="2E9E41"/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/>
              </a:solidFill>
            </a:rPr>
            <a:t>Better Understanding</a:t>
          </a:r>
          <a:endParaRPr lang="en-US" sz="2700" kern="1200" dirty="0">
            <a:solidFill>
              <a:schemeClr val="bg1"/>
            </a:solidFill>
          </a:endParaRPr>
        </a:p>
      </dsp:txBody>
      <dsp:txXfrm>
        <a:off x="47099" y="2075449"/>
        <a:ext cx="2456978" cy="870632"/>
      </dsp:txXfrm>
    </dsp:sp>
    <dsp:sp modelId="{952525C2-0302-42A8-8EEE-B0FFD24E0CE9}">
      <dsp:nvSpPr>
        <dsp:cNvPr id="0" name=""/>
        <dsp:cNvSpPr/>
      </dsp:nvSpPr>
      <dsp:spPr>
        <a:xfrm rot="5400000">
          <a:off x="4432955" y="1256126"/>
          <a:ext cx="771864" cy="45354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Accurate data on a timely basis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Comparative metrics: Peer Group &amp; Regional Comparisons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Prepare your franchise business consultants</a:t>
          </a:r>
          <a:endParaRPr lang="en-US" sz="1300" kern="1200" dirty="0"/>
        </a:p>
      </dsp:txBody>
      <dsp:txXfrm rot="-5400000">
        <a:off x="2551176" y="3175585"/>
        <a:ext cx="4497745" cy="696506"/>
      </dsp:txXfrm>
    </dsp:sp>
    <dsp:sp modelId="{F893174B-0AA9-44FA-B781-663D7729596C}">
      <dsp:nvSpPr>
        <dsp:cNvPr id="0" name=""/>
        <dsp:cNvSpPr/>
      </dsp:nvSpPr>
      <dsp:spPr>
        <a:xfrm>
          <a:off x="0" y="3041422"/>
          <a:ext cx="2551176" cy="964830"/>
        </a:xfrm>
        <a:prstGeom prst="roundRect">
          <a:avLst/>
        </a:prstGeom>
        <a:solidFill>
          <a:srgbClr val="2E9E41"/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/>
              </a:solidFill>
            </a:rPr>
            <a:t>Improved Knowledge</a:t>
          </a:r>
          <a:endParaRPr lang="en-US" sz="2700" kern="1200" dirty="0">
            <a:solidFill>
              <a:schemeClr val="bg1"/>
            </a:solidFill>
          </a:endParaRPr>
        </a:p>
      </dsp:txBody>
      <dsp:txXfrm>
        <a:off x="47099" y="3088521"/>
        <a:ext cx="2456978" cy="870632"/>
      </dsp:txXfrm>
    </dsp:sp>
    <dsp:sp modelId="{7423F4E9-7D83-418E-9B07-1D4D4B14362A}">
      <dsp:nvSpPr>
        <dsp:cNvPr id="0" name=""/>
        <dsp:cNvSpPr/>
      </dsp:nvSpPr>
      <dsp:spPr>
        <a:xfrm rot="5400000">
          <a:off x="4432955" y="2269198"/>
          <a:ext cx="771864" cy="45354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Full Data Visibility: Current &amp; Historical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Automation saves Time, Energy and Money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Consolidation of franchisee financial &amp; operational data</a:t>
          </a:r>
          <a:endParaRPr lang="en-US" sz="1300" kern="1200" dirty="0"/>
        </a:p>
      </dsp:txBody>
      <dsp:txXfrm rot="-5400000">
        <a:off x="2551176" y="4188657"/>
        <a:ext cx="4497745" cy="696506"/>
      </dsp:txXfrm>
    </dsp:sp>
    <dsp:sp modelId="{AFC6BF2F-4845-4E5E-BC00-6B2B95B716A3}">
      <dsp:nvSpPr>
        <dsp:cNvPr id="0" name=""/>
        <dsp:cNvSpPr/>
      </dsp:nvSpPr>
      <dsp:spPr>
        <a:xfrm>
          <a:off x="0" y="4054494"/>
          <a:ext cx="2551176" cy="964830"/>
        </a:xfrm>
        <a:prstGeom prst="roundRect">
          <a:avLst/>
        </a:prstGeom>
        <a:solidFill>
          <a:srgbClr val="2E9E41"/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/>
              </a:solidFill>
            </a:rPr>
            <a:t>More Information</a:t>
          </a:r>
          <a:endParaRPr lang="en-US" sz="2700" kern="1200" dirty="0">
            <a:solidFill>
              <a:schemeClr val="bg1"/>
            </a:solidFill>
          </a:endParaRPr>
        </a:p>
      </dsp:txBody>
      <dsp:txXfrm>
        <a:off x="47099" y="4101593"/>
        <a:ext cx="2456978" cy="870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963F53-2F6E-45BB-A320-7CB0AA93751B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9682F5-7178-4259-859F-2DED0BDA3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2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465CAEC0-1297-4A38-92AB-08EB243677DF}" type="slidenum">
              <a:rPr lang="en-US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33829533-6601-4AE2-B511-13438262AC48}" type="slidenum">
              <a:rPr lang="en-US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33829533-6601-4AE2-B511-13438262AC48}" type="slidenum">
              <a:rPr lang="en-US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F558-EBD0-45C3-93D2-24519BA986AF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BEBEA-BDFD-4D83-8146-212C70A29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5412-1AD8-449A-84B1-02405F5614B2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97F12-A5A5-44B9-AA21-906194999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35D33-874F-4192-88F0-1BE0699F3D7E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C759B-4FF2-40DB-A273-FDEC1B7C8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D131E-3B43-40EC-B46D-FED88AACC610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EA856-38ED-4F96-8B91-D22F6069A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9811F-4850-4C01-9A6D-DC9C33CADE29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6076A-C8FC-45E1-BF12-0387E0432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36461-A955-469A-886C-390E18F00C93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8FAC4-58F9-426F-97A9-DFDE711E9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4C013-EA38-456B-B222-164937C8CEF0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2C12B-F09A-4DB2-88F5-F82DB0A55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21E30-F4B9-44F4-B2BC-6120747DFC7F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47A0-EB9B-4243-896F-67974CDC6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E4479-E9C5-47D8-AE92-D3997B4A68D0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0347-6E18-4984-AF2F-6F91384E1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2A112-E494-4EE6-8EF9-50FCE54B0C9A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4BF7B-DED1-47E2-9C06-51181D362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68DE7-ACD4-462B-A41B-5E96FC52145E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CED4-8461-4120-9980-2EE580C26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80E76E-4317-4624-A690-79D6776DA60C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047E92-6194-4029-9EA6-CCB80E075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"/>
          <p:cNvGrpSpPr>
            <a:grpSpLocks/>
          </p:cNvGrpSpPr>
          <p:nvPr/>
        </p:nvGrpSpPr>
        <p:grpSpPr bwMode="auto">
          <a:xfrm>
            <a:off x="228600" y="0"/>
            <a:ext cx="8915400" cy="685800"/>
            <a:chOff x="0" y="0"/>
            <a:chExt cx="9144000" cy="762000"/>
          </a:xfrm>
        </p:grpSpPr>
        <p:sp>
          <p:nvSpPr>
            <p:cNvPr id="206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solidFill>
              <a:srgbClr val="EB782B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  <p:sp>
          <p:nvSpPr>
            <p:cNvPr id="2065" name="Oval 5"/>
            <p:cNvSpPr>
              <a:spLocks noChangeArrowheads="1"/>
            </p:cNvSpPr>
            <p:nvPr/>
          </p:nvSpPr>
          <p:spPr bwMode="auto">
            <a:xfrm>
              <a:off x="838200" y="0"/>
              <a:ext cx="609600" cy="76200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  <p:sp>
          <p:nvSpPr>
            <p:cNvPr id="206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143000" cy="762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</p:grpSp>
      <p:grpSp>
        <p:nvGrpSpPr>
          <p:cNvPr id="2051" name="Group 7"/>
          <p:cNvGrpSpPr>
            <a:grpSpLocks/>
          </p:cNvGrpSpPr>
          <p:nvPr/>
        </p:nvGrpSpPr>
        <p:grpSpPr bwMode="auto">
          <a:xfrm>
            <a:off x="0" y="6553200"/>
            <a:ext cx="6858000" cy="304800"/>
            <a:chOff x="0" y="7010400"/>
            <a:chExt cx="6858000" cy="304800"/>
          </a:xfrm>
        </p:grpSpPr>
        <p:sp>
          <p:nvSpPr>
            <p:cNvPr id="2062" name="Rectangle 8"/>
            <p:cNvSpPr>
              <a:spLocks noChangeArrowheads="1"/>
            </p:cNvSpPr>
            <p:nvPr/>
          </p:nvSpPr>
          <p:spPr bwMode="auto">
            <a:xfrm>
              <a:off x="0" y="7010400"/>
              <a:ext cx="6705600" cy="304800"/>
            </a:xfrm>
            <a:prstGeom prst="rect">
              <a:avLst/>
            </a:prstGeom>
            <a:solidFill>
              <a:srgbClr val="9F3B8E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  <p:sp>
          <p:nvSpPr>
            <p:cNvPr id="2063" name="Oval 9"/>
            <p:cNvSpPr>
              <a:spLocks noChangeArrowheads="1"/>
            </p:cNvSpPr>
            <p:nvPr/>
          </p:nvSpPr>
          <p:spPr bwMode="auto">
            <a:xfrm>
              <a:off x="6477000" y="7010400"/>
              <a:ext cx="381000" cy="304800"/>
            </a:xfrm>
            <a:prstGeom prst="ellipse">
              <a:avLst/>
            </a:prstGeom>
            <a:solidFill>
              <a:srgbClr val="9F3B8E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 rot="5400000">
            <a:off x="6134100" y="2857500"/>
            <a:ext cx="5638800" cy="381000"/>
            <a:chOff x="0" y="7010400"/>
            <a:chExt cx="6858000" cy="304800"/>
          </a:xfrm>
          <a:solidFill>
            <a:srgbClr val="EB782B"/>
          </a:solidFill>
        </p:grpSpPr>
        <p:sp>
          <p:nvSpPr>
            <p:cNvPr id="12" name="Rectangle 11"/>
            <p:cNvSpPr/>
            <p:nvPr/>
          </p:nvSpPr>
          <p:spPr bwMode="auto">
            <a:xfrm>
              <a:off x="0" y="7010400"/>
              <a:ext cx="6705600" cy="304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latin typeface="Times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477000" y="7010400"/>
              <a:ext cx="381000" cy="3048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latin typeface="Times" charset="0"/>
              </a:endParaRPr>
            </a:p>
          </p:txBody>
        </p:sp>
      </p:grp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-152400" y="289560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cs typeface="Arial" pitchFamily="34" charset="0"/>
              </a:rPr>
              <a:t>Franchise Business </a:t>
            </a:r>
            <a:r>
              <a:rPr lang="en-US" sz="2800" dirty="0" smtClean="0">
                <a:cs typeface="Arial" pitchFamily="34" charset="0"/>
              </a:rPr>
              <a:t>Intelligence</a:t>
            </a:r>
          </a:p>
          <a:p>
            <a:pPr algn="ctr">
              <a:spcBef>
                <a:spcPct val="50000"/>
              </a:spcBef>
            </a:pPr>
            <a:endParaRPr lang="en-US" sz="2800" b="1" dirty="0">
              <a:latin typeface="Arial Rounded MT Bold" pitchFamily="34" charset="0"/>
            </a:endParaRPr>
          </a:p>
        </p:txBody>
      </p:sp>
      <p:pic>
        <p:nvPicPr>
          <p:cNvPr id="2055" name="Picture 18" descr="zeewise-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501" y="838200"/>
            <a:ext cx="360709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609600" y="3505200"/>
            <a:ext cx="7620000" cy="1588"/>
          </a:xfrm>
          <a:prstGeom prst="line">
            <a:avLst/>
          </a:prstGeom>
          <a:ln>
            <a:solidFill>
              <a:srgbClr val="EB7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9600" y="4799012"/>
            <a:ext cx="7620000" cy="1588"/>
          </a:xfrm>
          <a:prstGeom prst="line">
            <a:avLst/>
          </a:prstGeom>
          <a:ln>
            <a:solidFill>
              <a:srgbClr val="EB7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5787" y="152400"/>
            <a:ext cx="14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Feb 8, 2011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35814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UNIT ECONOMICS</a:t>
            </a:r>
          </a:p>
          <a:p>
            <a:pPr algn="ctr"/>
            <a:r>
              <a:rPr lang="en-US" sz="3200" b="1" dirty="0" smtClean="0"/>
              <a:t>The Franchisee’s Road to Profitability</a:t>
            </a:r>
            <a:endParaRPr lang="en-US" sz="3200" b="1" dirty="0"/>
          </a:p>
        </p:txBody>
      </p:sp>
      <p:pic>
        <p:nvPicPr>
          <p:cNvPr id="24" name="Picture 23" descr="web_Bussiness_Final2-5_r1_c3.jpg"/>
          <p:cNvPicPr>
            <a:picLocks noChangeAspect="1"/>
          </p:cNvPicPr>
          <p:nvPr/>
        </p:nvPicPr>
        <p:blipFill>
          <a:blip r:embed="rId3" cstate="print"/>
          <a:srcRect l="833" t="8281" r="79166" b="8281"/>
          <a:stretch>
            <a:fillRect/>
          </a:stretch>
        </p:blipFill>
        <p:spPr>
          <a:xfrm>
            <a:off x="3352800" y="5181600"/>
            <a:ext cx="21336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9144000" cy="762000"/>
          </a:xfrm>
        </p:grpSpPr>
        <p:sp>
          <p:nvSpPr>
            <p:cNvPr id="513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solidFill>
              <a:srgbClr val="EB782B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  <p:sp>
          <p:nvSpPr>
            <p:cNvPr id="5132" name="Oval 5"/>
            <p:cNvSpPr>
              <a:spLocks noChangeArrowheads="1"/>
            </p:cNvSpPr>
            <p:nvPr/>
          </p:nvSpPr>
          <p:spPr bwMode="auto">
            <a:xfrm>
              <a:off x="838200" y="0"/>
              <a:ext cx="609600" cy="76200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  <p:sp>
          <p:nvSpPr>
            <p:cNvPr id="5133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143000" cy="762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</p:grpSp>
      <p:grpSp>
        <p:nvGrpSpPr>
          <p:cNvPr id="5123" name="Group 7"/>
          <p:cNvGrpSpPr>
            <a:grpSpLocks/>
          </p:cNvGrpSpPr>
          <p:nvPr/>
        </p:nvGrpSpPr>
        <p:grpSpPr bwMode="auto">
          <a:xfrm>
            <a:off x="0" y="6553200"/>
            <a:ext cx="6858000" cy="304800"/>
            <a:chOff x="0" y="7010400"/>
            <a:chExt cx="6858000" cy="304800"/>
          </a:xfrm>
        </p:grpSpPr>
        <p:sp>
          <p:nvSpPr>
            <p:cNvPr id="5129" name="Rectangle 8"/>
            <p:cNvSpPr>
              <a:spLocks noChangeArrowheads="1"/>
            </p:cNvSpPr>
            <p:nvPr/>
          </p:nvSpPr>
          <p:spPr bwMode="auto">
            <a:xfrm>
              <a:off x="0" y="7010400"/>
              <a:ext cx="6705600" cy="304800"/>
            </a:xfrm>
            <a:prstGeom prst="rect">
              <a:avLst/>
            </a:prstGeom>
            <a:solidFill>
              <a:srgbClr val="9F3B8E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  <p:sp>
          <p:nvSpPr>
            <p:cNvPr id="5130" name="Oval 9"/>
            <p:cNvSpPr>
              <a:spLocks noChangeArrowheads="1"/>
            </p:cNvSpPr>
            <p:nvPr/>
          </p:nvSpPr>
          <p:spPr bwMode="auto">
            <a:xfrm>
              <a:off x="6477000" y="7010400"/>
              <a:ext cx="381000" cy="304800"/>
            </a:xfrm>
            <a:prstGeom prst="ellipse">
              <a:avLst/>
            </a:prstGeom>
            <a:solidFill>
              <a:srgbClr val="9F3B8E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 rot="5400000">
            <a:off x="6134100" y="2857500"/>
            <a:ext cx="5638800" cy="381000"/>
            <a:chOff x="0" y="7010400"/>
            <a:chExt cx="6858000" cy="304800"/>
          </a:xfrm>
          <a:solidFill>
            <a:srgbClr val="EB782B"/>
          </a:solidFill>
        </p:grpSpPr>
        <p:sp>
          <p:nvSpPr>
            <p:cNvPr id="12" name="Rectangle 11"/>
            <p:cNvSpPr/>
            <p:nvPr/>
          </p:nvSpPr>
          <p:spPr bwMode="auto">
            <a:xfrm>
              <a:off x="0" y="7010400"/>
              <a:ext cx="6705600" cy="304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latin typeface="Times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477000" y="7010400"/>
              <a:ext cx="381000" cy="3048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latin typeface="Times" charset="0"/>
              </a:endParaRPr>
            </a:p>
          </p:txBody>
        </p:sp>
      </p:grpSp>
      <p:pic>
        <p:nvPicPr>
          <p:cNvPr id="5125" name="Picture 13" descr="Company_avat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76200"/>
            <a:ext cx="1069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17"/>
          <p:cNvSpPr>
            <a:spLocks noChangeArrowheads="1"/>
          </p:cNvSpPr>
          <p:nvPr/>
        </p:nvSpPr>
        <p:spPr bwMode="auto">
          <a:xfrm>
            <a:off x="4418013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955800"/>
            <a:ext cx="8305800" cy="51308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You can’t 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Manage…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	…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what you don’t 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Measure!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81200" y="76200"/>
            <a:ext cx="8534400" cy="609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atin typeface="+mj-lt"/>
                <a:ea typeface="+mj-ea"/>
                <a:cs typeface="+mj-cs"/>
              </a:rPr>
              <a:t>Why Business Intelligence?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9144000" cy="762000"/>
          </a:xfrm>
        </p:grpSpPr>
        <p:sp>
          <p:nvSpPr>
            <p:cNvPr id="92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solidFill>
              <a:srgbClr val="EB782B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  <p:sp>
          <p:nvSpPr>
            <p:cNvPr id="9229" name="Oval 5"/>
            <p:cNvSpPr>
              <a:spLocks noChangeArrowheads="1"/>
            </p:cNvSpPr>
            <p:nvPr/>
          </p:nvSpPr>
          <p:spPr bwMode="auto">
            <a:xfrm>
              <a:off x="838200" y="0"/>
              <a:ext cx="609600" cy="76200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  <p:sp>
          <p:nvSpPr>
            <p:cNvPr id="9230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143000" cy="762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</p:grpSp>
      <p:grpSp>
        <p:nvGrpSpPr>
          <p:cNvPr id="9219" name="Group 7"/>
          <p:cNvGrpSpPr>
            <a:grpSpLocks/>
          </p:cNvGrpSpPr>
          <p:nvPr/>
        </p:nvGrpSpPr>
        <p:grpSpPr bwMode="auto">
          <a:xfrm>
            <a:off x="0" y="6553200"/>
            <a:ext cx="6858000" cy="304800"/>
            <a:chOff x="0" y="7010400"/>
            <a:chExt cx="6858000" cy="304800"/>
          </a:xfrm>
        </p:grpSpPr>
        <p:sp>
          <p:nvSpPr>
            <p:cNvPr id="9226" name="Rectangle 8"/>
            <p:cNvSpPr>
              <a:spLocks noChangeArrowheads="1"/>
            </p:cNvSpPr>
            <p:nvPr/>
          </p:nvSpPr>
          <p:spPr bwMode="auto">
            <a:xfrm>
              <a:off x="0" y="7010400"/>
              <a:ext cx="6705600" cy="304800"/>
            </a:xfrm>
            <a:prstGeom prst="rect">
              <a:avLst/>
            </a:prstGeom>
            <a:solidFill>
              <a:srgbClr val="9F3B8E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  <p:sp>
          <p:nvSpPr>
            <p:cNvPr id="9227" name="Oval 9"/>
            <p:cNvSpPr>
              <a:spLocks noChangeArrowheads="1"/>
            </p:cNvSpPr>
            <p:nvPr/>
          </p:nvSpPr>
          <p:spPr bwMode="auto">
            <a:xfrm>
              <a:off x="6477000" y="7010400"/>
              <a:ext cx="381000" cy="304800"/>
            </a:xfrm>
            <a:prstGeom prst="ellipse">
              <a:avLst/>
            </a:prstGeom>
            <a:solidFill>
              <a:srgbClr val="9F3B8E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 rot="5400000">
            <a:off x="6134100" y="2857500"/>
            <a:ext cx="5638800" cy="381000"/>
            <a:chOff x="0" y="7010400"/>
            <a:chExt cx="6858000" cy="304800"/>
          </a:xfrm>
          <a:solidFill>
            <a:srgbClr val="EB782B"/>
          </a:solidFill>
        </p:grpSpPr>
        <p:sp>
          <p:nvSpPr>
            <p:cNvPr id="12" name="Rectangle 11"/>
            <p:cNvSpPr/>
            <p:nvPr/>
          </p:nvSpPr>
          <p:spPr bwMode="auto">
            <a:xfrm>
              <a:off x="0" y="7010400"/>
              <a:ext cx="6705600" cy="304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latin typeface="Times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477000" y="7010400"/>
              <a:ext cx="381000" cy="3048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latin typeface="Times" charset="0"/>
              </a:endParaRPr>
            </a:p>
          </p:txBody>
        </p:sp>
      </p:grpSp>
      <p:pic>
        <p:nvPicPr>
          <p:cNvPr id="9221" name="Picture 13" descr="Company_avat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76200"/>
            <a:ext cx="1069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17"/>
          <p:cNvSpPr>
            <a:spLocks noChangeArrowheads="1"/>
          </p:cNvSpPr>
          <p:nvPr/>
        </p:nvSpPr>
        <p:spPr bwMode="auto">
          <a:xfrm>
            <a:off x="4418013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1066800" y="1167446"/>
          <a:ext cx="7086600" cy="5021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4" name="Up Arrow 3"/>
          <p:cNvSpPr>
            <a:spLocks noChangeArrowheads="1"/>
          </p:cNvSpPr>
          <p:nvPr/>
        </p:nvSpPr>
        <p:spPr bwMode="auto">
          <a:xfrm>
            <a:off x="381000" y="1166813"/>
            <a:ext cx="401638" cy="5081587"/>
          </a:xfrm>
          <a:prstGeom prst="upArrow">
            <a:avLst>
              <a:gd name="adj1" fmla="val 50000"/>
              <a:gd name="adj2" fmla="val 49964"/>
            </a:avLst>
          </a:prstGeom>
          <a:gradFill rotWithShape="1">
            <a:gsLst>
              <a:gs pos="0">
                <a:srgbClr val="115F1E"/>
              </a:gs>
              <a:gs pos="50000">
                <a:srgbClr val="1E8B30"/>
              </a:gs>
              <a:gs pos="100000">
                <a:srgbClr val="26A63B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66800" y="76200"/>
            <a:ext cx="8534400" cy="609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atin typeface="+mj-lt"/>
                <a:ea typeface="+mj-ea"/>
                <a:cs typeface="+mj-cs"/>
              </a:rPr>
              <a:t>The Benefits of Business Intelligence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21024" y="1524000"/>
            <a:ext cx="4419600" cy="2286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566160" y="1524000"/>
            <a:ext cx="434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50000"/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1F497D"/>
                </a:solidFill>
                <a:latin typeface="Calibri"/>
              </a:rPr>
              <a:t> Identify &amp; Drive Best Practices to assist underperforming Zees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21024" y="2542032"/>
            <a:ext cx="4419600" cy="2286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566160" y="2542032"/>
            <a:ext cx="434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50000"/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1F497D"/>
                </a:solidFill>
                <a:latin typeface="Calibri"/>
              </a:rPr>
              <a:t> Key Indicators and Alerts to target areas for improvement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621024" y="3547872"/>
            <a:ext cx="4419600" cy="2286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3566160" y="3547872"/>
            <a:ext cx="434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50000"/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1F497D"/>
                </a:solidFill>
                <a:latin typeface="Calibri"/>
              </a:rPr>
              <a:t> Benchmarks for targeted measurements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21024" y="4572000"/>
            <a:ext cx="4419600" cy="2286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566160" y="4572000"/>
            <a:ext cx="434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50000"/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1F497D"/>
                </a:solidFill>
                <a:latin typeface="Calibri"/>
              </a:rPr>
              <a:t> Comparative metrics:  Peer Group &amp; Regional Comparisons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21024" y="5590401"/>
            <a:ext cx="4419600" cy="2286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566160" y="5590401"/>
            <a:ext cx="434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50000"/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1F497D"/>
                </a:solidFill>
                <a:latin typeface="Calibri"/>
              </a:rPr>
              <a:t> Automation saves Time, Energy and 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11"/>
          <p:cNvSpPr>
            <a:spLocks noChangeArrowheads="1"/>
          </p:cNvSpPr>
          <p:nvPr/>
        </p:nvSpPr>
        <p:spPr bwMode="auto">
          <a:xfrm>
            <a:off x="1295400" y="4724400"/>
            <a:ext cx="914400" cy="83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9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789967"/>
            <a:ext cx="533400" cy="62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63" name="Rounded Rectangle 11"/>
          <p:cNvSpPr>
            <a:spLocks noChangeArrowheads="1"/>
          </p:cNvSpPr>
          <p:nvPr/>
        </p:nvSpPr>
        <p:spPr bwMode="auto">
          <a:xfrm>
            <a:off x="2362200" y="4724400"/>
            <a:ext cx="914400" cy="83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80" name="Picture 79" descr="xl-icon.gif"/>
          <p:cNvPicPr>
            <a:picLocks noChangeAspect="1"/>
          </p:cNvPicPr>
          <p:nvPr/>
        </p:nvPicPr>
        <p:blipFill>
          <a:blip r:embed="rId3" cstate="print"/>
          <a:srcRect b="11111"/>
          <a:stretch>
            <a:fillRect/>
          </a:stretch>
        </p:blipFill>
        <p:spPr>
          <a:xfrm>
            <a:off x="2438400" y="4800600"/>
            <a:ext cx="685800" cy="6096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2" name="Rounded Rectangle 11"/>
          <p:cNvSpPr>
            <a:spLocks noChangeArrowheads="1"/>
          </p:cNvSpPr>
          <p:nvPr/>
        </p:nvSpPr>
        <p:spPr bwMode="auto">
          <a:xfrm>
            <a:off x="228600" y="4724400"/>
            <a:ext cx="914400" cy="83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7" name="Picture 76" descr="519824_thumbn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313" y="4953000"/>
            <a:ext cx="720487" cy="5334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8" name="Picture 77" descr="thumbnail.jpg"/>
          <p:cNvPicPr>
            <a:picLocks noChangeAspect="1"/>
          </p:cNvPicPr>
          <p:nvPr/>
        </p:nvPicPr>
        <p:blipFill>
          <a:blip r:embed="rId5" cstate="print"/>
          <a:srcRect l="15555" t="5556" r="16667" b="6667"/>
          <a:stretch>
            <a:fillRect/>
          </a:stretch>
        </p:blipFill>
        <p:spPr>
          <a:xfrm>
            <a:off x="533400" y="4818089"/>
            <a:ext cx="457200" cy="59211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9144000" cy="762000"/>
          </a:xfrm>
        </p:grpSpPr>
        <p:sp>
          <p:nvSpPr>
            <p:cNvPr id="1231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solidFill>
              <a:srgbClr val="EB782B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  <p:sp>
          <p:nvSpPr>
            <p:cNvPr id="12311" name="Oval 5"/>
            <p:cNvSpPr>
              <a:spLocks noChangeArrowheads="1"/>
            </p:cNvSpPr>
            <p:nvPr/>
          </p:nvSpPr>
          <p:spPr bwMode="auto">
            <a:xfrm>
              <a:off x="838200" y="0"/>
              <a:ext cx="609600" cy="76200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  <p:sp>
          <p:nvSpPr>
            <p:cNvPr id="1231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143000" cy="762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6553200"/>
            <a:ext cx="6858000" cy="304800"/>
            <a:chOff x="0" y="7010400"/>
            <a:chExt cx="6858000" cy="304800"/>
          </a:xfrm>
        </p:grpSpPr>
        <p:sp>
          <p:nvSpPr>
            <p:cNvPr id="12308" name="Rectangle 8"/>
            <p:cNvSpPr>
              <a:spLocks noChangeArrowheads="1"/>
            </p:cNvSpPr>
            <p:nvPr/>
          </p:nvSpPr>
          <p:spPr bwMode="auto">
            <a:xfrm>
              <a:off x="0" y="7010400"/>
              <a:ext cx="6705600" cy="304800"/>
            </a:xfrm>
            <a:prstGeom prst="rect">
              <a:avLst/>
            </a:prstGeom>
            <a:solidFill>
              <a:srgbClr val="9F3B8E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  <p:sp>
          <p:nvSpPr>
            <p:cNvPr id="12309" name="Oval 9"/>
            <p:cNvSpPr>
              <a:spLocks noChangeArrowheads="1"/>
            </p:cNvSpPr>
            <p:nvPr/>
          </p:nvSpPr>
          <p:spPr bwMode="auto">
            <a:xfrm>
              <a:off x="6477000" y="7010400"/>
              <a:ext cx="381000" cy="304800"/>
            </a:xfrm>
            <a:prstGeom prst="ellipse">
              <a:avLst/>
            </a:prstGeom>
            <a:solidFill>
              <a:srgbClr val="9F3B8E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 rot="5400000">
            <a:off x="6134100" y="2857500"/>
            <a:ext cx="5638800" cy="381000"/>
            <a:chOff x="0" y="7010400"/>
            <a:chExt cx="6858000" cy="304800"/>
          </a:xfrm>
          <a:solidFill>
            <a:srgbClr val="EB782B"/>
          </a:solidFill>
        </p:grpSpPr>
        <p:sp>
          <p:nvSpPr>
            <p:cNvPr id="12" name="Rectangle 11"/>
            <p:cNvSpPr/>
            <p:nvPr/>
          </p:nvSpPr>
          <p:spPr bwMode="auto">
            <a:xfrm>
              <a:off x="0" y="7010400"/>
              <a:ext cx="6705600" cy="304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latin typeface="Times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477000" y="7010400"/>
              <a:ext cx="381000" cy="3048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latin typeface="Times" charset="0"/>
              </a:endParaRPr>
            </a:p>
          </p:txBody>
        </p:sp>
      </p:grpSp>
      <p:pic>
        <p:nvPicPr>
          <p:cNvPr id="12294" name="Picture 13" descr="Company_avata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225" y="76200"/>
            <a:ext cx="1069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45" descr="Database-consolidation.jpg"/>
          <p:cNvPicPr>
            <a:picLocks noChangeAspect="1"/>
          </p:cNvPicPr>
          <p:nvPr/>
        </p:nvPicPr>
        <p:blipFill>
          <a:blip r:embed="rId7" cstate="print"/>
          <a:srcRect l="2499" t="3333" r="2499" b="3333"/>
          <a:stretch>
            <a:fillRect/>
          </a:stretch>
        </p:blipFill>
        <p:spPr bwMode="auto">
          <a:xfrm>
            <a:off x="304800" y="762000"/>
            <a:ext cx="815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1600200" y="0"/>
            <a:ext cx="7924800" cy="609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atin typeface="+mj-lt"/>
                <a:ea typeface="+mj-ea"/>
                <a:cs typeface="+mj-cs"/>
              </a:rPr>
              <a:t>Data Collection and Consolidation</a:t>
            </a: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241791" y="5669280"/>
            <a:ext cx="84548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dirty="0" smtClean="0">
                <a:latin typeface="+mj-lt"/>
              </a:rPr>
              <a:t>Raw Data</a:t>
            </a:r>
            <a:endParaRPr lang="en-US" sz="1300" b="1" dirty="0">
              <a:latin typeface="+mj-lt"/>
            </a:endParaRPr>
          </a:p>
        </p:txBody>
      </p:sp>
      <p:sp>
        <p:nvSpPr>
          <p:cNvPr id="66" name="Rounded Rectangle 11"/>
          <p:cNvSpPr>
            <a:spLocks noChangeArrowheads="1"/>
          </p:cNvSpPr>
          <p:nvPr/>
        </p:nvSpPr>
        <p:spPr bwMode="auto">
          <a:xfrm>
            <a:off x="3429001" y="4724400"/>
            <a:ext cx="914400" cy="83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1" y="4789487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67" name="Rounded Rectangle 11"/>
          <p:cNvSpPr>
            <a:spLocks noChangeArrowheads="1"/>
          </p:cNvSpPr>
          <p:nvPr/>
        </p:nvSpPr>
        <p:spPr bwMode="auto">
          <a:xfrm>
            <a:off x="4495801" y="4724400"/>
            <a:ext cx="914400" cy="83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1" y="4789487"/>
            <a:ext cx="5334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68" name="Rounded Rectangle 11"/>
          <p:cNvSpPr>
            <a:spLocks noChangeArrowheads="1"/>
          </p:cNvSpPr>
          <p:nvPr/>
        </p:nvSpPr>
        <p:spPr bwMode="auto">
          <a:xfrm>
            <a:off x="5562601" y="4724400"/>
            <a:ext cx="914400" cy="83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44" name="Picture 43" descr="software.jpg"/>
          <p:cNvPicPr>
            <a:picLocks noChangeAspect="1"/>
          </p:cNvPicPr>
          <p:nvPr/>
        </p:nvPicPr>
        <p:blipFill>
          <a:blip r:embed="rId10" cstate="print"/>
          <a:srcRect t="9613" b="13487"/>
          <a:stretch>
            <a:fillRect/>
          </a:stretch>
        </p:blipFill>
        <p:spPr>
          <a:xfrm>
            <a:off x="5638801" y="4789487"/>
            <a:ext cx="762000" cy="6096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69" name="TextBox 13"/>
          <p:cNvSpPr txBox="1">
            <a:spLocks noChangeArrowheads="1"/>
          </p:cNvSpPr>
          <p:nvPr/>
        </p:nvSpPr>
        <p:spPr bwMode="auto">
          <a:xfrm>
            <a:off x="1219200" y="5669280"/>
            <a:ext cx="90120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dirty="0">
                <a:latin typeface="+mj-lt"/>
              </a:rPr>
              <a:t>Web Form</a:t>
            </a:r>
          </a:p>
        </p:txBody>
      </p:sp>
      <p:sp>
        <p:nvSpPr>
          <p:cNvPr id="70" name="TextBox 13"/>
          <p:cNvSpPr txBox="1">
            <a:spLocks noChangeArrowheads="1"/>
          </p:cNvSpPr>
          <p:nvPr/>
        </p:nvSpPr>
        <p:spPr bwMode="auto">
          <a:xfrm>
            <a:off x="2209800" y="5669280"/>
            <a:ext cx="110979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300" b="1" dirty="0" smtClean="0">
                <a:latin typeface="+mj-lt"/>
              </a:rPr>
              <a:t>Spreadsheets</a:t>
            </a:r>
            <a:endParaRPr lang="en-US" sz="1300" b="1" dirty="0">
              <a:latin typeface="+mj-lt"/>
            </a:endParaRPr>
          </a:p>
        </p:txBody>
      </p:sp>
      <p:sp>
        <p:nvSpPr>
          <p:cNvPr id="73" name="TextBox 13"/>
          <p:cNvSpPr txBox="1">
            <a:spLocks noChangeArrowheads="1"/>
          </p:cNvSpPr>
          <p:nvPr/>
        </p:nvSpPr>
        <p:spPr bwMode="auto">
          <a:xfrm>
            <a:off x="3429000" y="5669280"/>
            <a:ext cx="99060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latin typeface="+mj-lt"/>
              </a:rPr>
              <a:t>Accounting</a:t>
            </a:r>
            <a:endParaRPr lang="en-US" sz="1300" b="1" dirty="0">
              <a:latin typeface="+mj-lt"/>
            </a:endParaRPr>
          </a:p>
        </p:txBody>
      </p:sp>
      <p:sp>
        <p:nvSpPr>
          <p:cNvPr id="74" name="TextBox 13"/>
          <p:cNvSpPr txBox="1">
            <a:spLocks noChangeArrowheads="1"/>
          </p:cNvSpPr>
          <p:nvPr/>
        </p:nvSpPr>
        <p:spPr bwMode="auto">
          <a:xfrm>
            <a:off x="4495801" y="5669280"/>
            <a:ext cx="914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latin typeface="+mj-lt"/>
              </a:rPr>
              <a:t>POS</a:t>
            </a:r>
            <a:endParaRPr lang="en-US" sz="1300" b="1" dirty="0">
              <a:latin typeface="+mj-lt"/>
            </a:endParaRPr>
          </a:p>
        </p:txBody>
      </p:sp>
      <p:sp>
        <p:nvSpPr>
          <p:cNvPr id="75" name="TextBox 13"/>
          <p:cNvSpPr txBox="1">
            <a:spLocks noChangeArrowheads="1"/>
          </p:cNvSpPr>
          <p:nvPr/>
        </p:nvSpPr>
        <p:spPr bwMode="auto">
          <a:xfrm>
            <a:off x="5562601" y="5669280"/>
            <a:ext cx="914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latin typeface="+mj-lt"/>
              </a:rPr>
              <a:t>LOB</a:t>
            </a:r>
            <a:endParaRPr lang="en-US" sz="1300" b="1" dirty="0">
              <a:latin typeface="+mj-lt"/>
            </a:endParaRPr>
          </a:p>
        </p:txBody>
      </p:sp>
      <p:sp>
        <p:nvSpPr>
          <p:cNvPr id="81" name="Rounded Rectangle 11"/>
          <p:cNvSpPr>
            <a:spLocks noChangeArrowheads="1"/>
          </p:cNvSpPr>
          <p:nvPr/>
        </p:nvSpPr>
        <p:spPr bwMode="auto">
          <a:xfrm>
            <a:off x="6781800" y="4724400"/>
            <a:ext cx="1752600" cy="83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2" name="TextBox 13"/>
          <p:cNvSpPr txBox="1">
            <a:spLocks noChangeArrowheads="1"/>
          </p:cNvSpPr>
          <p:nvPr/>
        </p:nvSpPr>
        <p:spPr bwMode="auto">
          <a:xfrm>
            <a:off x="6781800" y="5669280"/>
            <a:ext cx="1676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latin typeface="+mj-lt"/>
              </a:rPr>
              <a:t>Business Intelligence</a:t>
            </a:r>
            <a:endParaRPr lang="en-US" sz="1300" b="1" dirty="0">
              <a:latin typeface="+mj-lt"/>
            </a:endParaRPr>
          </a:p>
        </p:txBody>
      </p:sp>
      <p:pic>
        <p:nvPicPr>
          <p:cNvPr id="83" name="Picture 82" descr="business intelligence.jpg"/>
          <p:cNvPicPr>
            <a:picLocks noChangeAspect="1"/>
          </p:cNvPicPr>
          <p:nvPr/>
        </p:nvPicPr>
        <p:blipFill>
          <a:blip r:embed="rId11" cstate="print"/>
          <a:srcRect r="7143" b="3628"/>
          <a:stretch>
            <a:fillRect/>
          </a:stretch>
        </p:blipFill>
        <p:spPr>
          <a:xfrm>
            <a:off x="7086601" y="4776786"/>
            <a:ext cx="1143000" cy="785813"/>
          </a:xfrm>
          <a:prstGeom prst="rect">
            <a:avLst/>
          </a:prstGeom>
        </p:spPr>
      </p:pic>
      <p:sp>
        <p:nvSpPr>
          <p:cNvPr id="84" name="TextBox 13"/>
          <p:cNvSpPr txBox="1">
            <a:spLocks noChangeArrowheads="1"/>
          </p:cNvSpPr>
          <p:nvPr/>
        </p:nvSpPr>
        <p:spPr bwMode="auto">
          <a:xfrm>
            <a:off x="990600" y="5669280"/>
            <a:ext cx="30479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latin typeface="+mj-lt"/>
              </a:rPr>
              <a:t>+</a:t>
            </a:r>
            <a:endParaRPr lang="en-US" sz="1300" b="1" dirty="0">
              <a:latin typeface="+mj-lt"/>
            </a:endParaRPr>
          </a:p>
        </p:txBody>
      </p:sp>
      <p:sp>
        <p:nvSpPr>
          <p:cNvPr id="85" name="TextBox 13"/>
          <p:cNvSpPr txBox="1">
            <a:spLocks noChangeArrowheads="1"/>
          </p:cNvSpPr>
          <p:nvPr/>
        </p:nvSpPr>
        <p:spPr bwMode="auto">
          <a:xfrm>
            <a:off x="1981200" y="5669280"/>
            <a:ext cx="30479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latin typeface="+mj-lt"/>
              </a:rPr>
              <a:t>+</a:t>
            </a:r>
            <a:endParaRPr lang="en-US" sz="1300" b="1" dirty="0">
              <a:latin typeface="+mj-lt"/>
            </a:endParaRPr>
          </a:p>
        </p:txBody>
      </p:sp>
      <p:sp>
        <p:nvSpPr>
          <p:cNvPr id="86" name="TextBox 13"/>
          <p:cNvSpPr txBox="1">
            <a:spLocks noChangeArrowheads="1"/>
          </p:cNvSpPr>
          <p:nvPr/>
        </p:nvSpPr>
        <p:spPr bwMode="auto">
          <a:xfrm>
            <a:off x="3200400" y="5669280"/>
            <a:ext cx="30479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latin typeface="+mj-lt"/>
              </a:rPr>
              <a:t>+</a:t>
            </a:r>
            <a:endParaRPr lang="en-US" sz="1300" b="1" dirty="0">
              <a:latin typeface="+mj-lt"/>
            </a:endParaRPr>
          </a:p>
        </p:txBody>
      </p:sp>
      <p:sp>
        <p:nvSpPr>
          <p:cNvPr id="87" name="TextBox 13"/>
          <p:cNvSpPr txBox="1">
            <a:spLocks noChangeArrowheads="1"/>
          </p:cNvSpPr>
          <p:nvPr/>
        </p:nvSpPr>
        <p:spPr bwMode="auto">
          <a:xfrm>
            <a:off x="4419601" y="5669280"/>
            <a:ext cx="30479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latin typeface="+mj-lt"/>
              </a:rPr>
              <a:t>+</a:t>
            </a:r>
            <a:endParaRPr lang="en-US" sz="1300" b="1" dirty="0">
              <a:latin typeface="+mj-lt"/>
            </a:endParaRPr>
          </a:p>
        </p:txBody>
      </p:sp>
      <p:sp>
        <p:nvSpPr>
          <p:cNvPr id="88" name="TextBox 13"/>
          <p:cNvSpPr txBox="1">
            <a:spLocks noChangeArrowheads="1"/>
          </p:cNvSpPr>
          <p:nvPr/>
        </p:nvSpPr>
        <p:spPr bwMode="auto">
          <a:xfrm>
            <a:off x="5334000" y="5669280"/>
            <a:ext cx="30479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latin typeface="+mj-lt"/>
              </a:rPr>
              <a:t>+</a:t>
            </a:r>
            <a:endParaRPr lang="en-US" sz="1300" b="1" dirty="0">
              <a:latin typeface="+mj-lt"/>
            </a:endParaRPr>
          </a:p>
        </p:txBody>
      </p:sp>
      <p:sp>
        <p:nvSpPr>
          <p:cNvPr id="89" name="TextBox 13"/>
          <p:cNvSpPr txBox="1">
            <a:spLocks noChangeArrowheads="1"/>
          </p:cNvSpPr>
          <p:nvPr/>
        </p:nvSpPr>
        <p:spPr bwMode="auto">
          <a:xfrm>
            <a:off x="6477001" y="5669280"/>
            <a:ext cx="30479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latin typeface="+mj-lt"/>
              </a:rPr>
              <a:t>=</a:t>
            </a:r>
            <a:endParaRPr lang="en-US" sz="13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T_Inc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T_Reven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T_Marg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9144000" cy="762000"/>
          </a:xfrm>
        </p:grpSpPr>
        <p:sp>
          <p:nvSpPr>
            <p:cNvPr id="1844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solidFill>
              <a:srgbClr val="EB782B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  <p:sp>
          <p:nvSpPr>
            <p:cNvPr id="18444" name="Oval 5"/>
            <p:cNvSpPr>
              <a:spLocks noChangeArrowheads="1"/>
            </p:cNvSpPr>
            <p:nvPr/>
          </p:nvSpPr>
          <p:spPr bwMode="auto">
            <a:xfrm>
              <a:off x="838200" y="0"/>
              <a:ext cx="609600" cy="76200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  <p:sp>
          <p:nvSpPr>
            <p:cNvPr id="18445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143000" cy="762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</p:grp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0" y="6553200"/>
            <a:ext cx="6858000" cy="304800"/>
            <a:chOff x="0" y="7010400"/>
            <a:chExt cx="6858000" cy="304800"/>
          </a:xfrm>
        </p:grpSpPr>
        <p:sp>
          <p:nvSpPr>
            <p:cNvPr id="18441" name="Rectangle 8"/>
            <p:cNvSpPr>
              <a:spLocks noChangeArrowheads="1"/>
            </p:cNvSpPr>
            <p:nvPr/>
          </p:nvSpPr>
          <p:spPr bwMode="auto">
            <a:xfrm>
              <a:off x="0" y="7010400"/>
              <a:ext cx="6705600" cy="304800"/>
            </a:xfrm>
            <a:prstGeom prst="rect">
              <a:avLst/>
            </a:prstGeom>
            <a:solidFill>
              <a:srgbClr val="9F3B8E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  <p:sp>
          <p:nvSpPr>
            <p:cNvPr id="18442" name="Oval 9"/>
            <p:cNvSpPr>
              <a:spLocks noChangeArrowheads="1"/>
            </p:cNvSpPr>
            <p:nvPr/>
          </p:nvSpPr>
          <p:spPr bwMode="auto">
            <a:xfrm>
              <a:off x="6477000" y="7010400"/>
              <a:ext cx="381000" cy="304800"/>
            </a:xfrm>
            <a:prstGeom prst="ellipse">
              <a:avLst/>
            </a:prstGeom>
            <a:solidFill>
              <a:srgbClr val="9F3B8E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 rot="5400000">
            <a:off x="6134100" y="2857500"/>
            <a:ext cx="5638800" cy="381000"/>
            <a:chOff x="0" y="7010400"/>
            <a:chExt cx="6858000" cy="304800"/>
          </a:xfrm>
          <a:solidFill>
            <a:srgbClr val="EB782B"/>
          </a:solidFill>
        </p:grpSpPr>
        <p:sp>
          <p:nvSpPr>
            <p:cNvPr id="12" name="Rectangle 11"/>
            <p:cNvSpPr/>
            <p:nvPr/>
          </p:nvSpPr>
          <p:spPr bwMode="auto">
            <a:xfrm>
              <a:off x="0" y="7010400"/>
              <a:ext cx="6705600" cy="304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latin typeface="Times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477000" y="7010400"/>
              <a:ext cx="381000" cy="3048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latin typeface="Times" charset="0"/>
              </a:endParaRPr>
            </a:p>
          </p:txBody>
        </p:sp>
      </p:grpSp>
      <p:pic>
        <p:nvPicPr>
          <p:cNvPr id="18437" name="Picture 13" descr="Company_avat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76200"/>
            <a:ext cx="1069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304800" y="5999946"/>
            <a:ext cx="85344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500" b="1" dirty="0" smtClean="0">
                <a:latin typeface="Calibri" pitchFamily="34" charset="0"/>
              </a:rPr>
              <a:t>…BECAUSE YOU </a:t>
            </a:r>
            <a:r>
              <a:rPr lang="en-US" sz="2500" b="1" dirty="0">
                <a:latin typeface="Calibri" pitchFamily="34" charset="0"/>
              </a:rPr>
              <a:t>DON’T WANT TO END UP LIKE THIS CROWD!!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248400" y="152400"/>
            <a:ext cx="4038600" cy="457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Why?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Leading_The_Blind.jpg"/>
          <p:cNvPicPr>
            <a:picLocks noChangeAspect="1"/>
          </p:cNvPicPr>
          <p:nvPr/>
        </p:nvPicPr>
        <p:blipFill>
          <a:blip r:embed="rId3" cstate="print">
            <a:lum/>
          </a:blip>
          <a:srcRect r="50000"/>
          <a:stretch>
            <a:fillRect/>
          </a:stretch>
        </p:blipFill>
        <p:spPr>
          <a:xfrm flipH="1">
            <a:off x="2922494" y="914400"/>
            <a:ext cx="3249706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2003</TotalTime>
  <Words>213</Words>
  <Application>Microsoft Office PowerPoint</Application>
  <PresentationFormat>On-screen Show (4:3)</PresentationFormat>
  <Paragraphs>53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Presentation2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Tristan Davis</dc:creator>
  <cp:lastModifiedBy>jbell</cp:lastModifiedBy>
  <cp:revision>192</cp:revision>
  <dcterms:created xsi:type="dcterms:W3CDTF">2010-04-27T14:09:31Z</dcterms:created>
  <dcterms:modified xsi:type="dcterms:W3CDTF">2011-01-31T15:14:19Z</dcterms:modified>
</cp:coreProperties>
</file>