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  <p:sldMasterId id="2147483742" r:id="rId2"/>
    <p:sldMasterId id="2147483750" r:id="rId3"/>
  </p:sldMasterIdLst>
  <p:notesMasterIdLst>
    <p:notesMasterId r:id="rId9"/>
  </p:notesMasterIdLst>
  <p:handoutMasterIdLst>
    <p:handoutMasterId r:id="rId10"/>
  </p:handoutMasterIdLst>
  <p:sldIdLst>
    <p:sldId id="803" r:id="rId4"/>
    <p:sldId id="913" r:id="rId5"/>
    <p:sldId id="1162" r:id="rId6"/>
    <p:sldId id="1044" r:id="rId7"/>
    <p:sldId id="1160" r:id="rId8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st" initials="T" lastIdx="41" clrIdx="0"/>
  <p:cmAuthor id="1" name="Erin K. Sullivan" initials="EKS" lastIdx="4" clrIdx="1"/>
  <p:cmAuthor id="2" name="Brian A. Sullivan" initials="BAS" lastIdx="2" clrIdx="2"/>
  <p:cmAuthor id="3" name="Joe Loughran" initials="jll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C000"/>
    <a:srgbClr val="003300"/>
    <a:srgbClr val="006600"/>
    <a:srgbClr val="B2B2B2"/>
    <a:srgbClr val="666633"/>
    <a:srgbClr val="164C25"/>
    <a:srgbClr val="31652D"/>
    <a:srgbClr val="424B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0143" autoAdjust="0"/>
  </p:normalViewPr>
  <p:slideViewPr>
    <p:cSldViewPr>
      <p:cViewPr>
        <p:scale>
          <a:sx n="60" d="100"/>
          <a:sy n="60" d="100"/>
        </p:scale>
        <p:origin x="-720" y="-15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948" y="-96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29075" cy="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5" tIns="46394" rIns="92785" bIns="46394" numCol="1" anchor="t" anchorCtr="0" compatLnSpc="1">
            <a:prstTxWarp prst="textNoShape">
              <a:avLst/>
            </a:prstTxWarp>
          </a:bodyPr>
          <a:lstStyle>
            <a:lvl1pPr algn="l" defTabSz="928799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7" y="0"/>
            <a:ext cx="4029075" cy="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5" tIns="46394" rIns="92785" bIns="46394" numCol="1" anchor="t" anchorCtr="0" compatLnSpc="1">
            <a:prstTxWarp prst="textNoShape">
              <a:avLst/>
            </a:prstTxWarp>
          </a:bodyPr>
          <a:lstStyle>
            <a:lvl1pPr algn="r" defTabSz="928799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677025"/>
            <a:ext cx="4029075" cy="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5" tIns="46394" rIns="92785" bIns="46394" numCol="1" anchor="b" anchorCtr="0" compatLnSpc="1">
            <a:prstTxWarp prst="textNoShape">
              <a:avLst/>
            </a:prstTxWarp>
          </a:bodyPr>
          <a:lstStyle>
            <a:lvl1pPr algn="l" defTabSz="928799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7" y="6677025"/>
            <a:ext cx="4029075" cy="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5" tIns="46394" rIns="92785" bIns="46394" numCol="1" anchor="b" anchorCtr="0" compatLnSpc="1">
            <a:prstTxWarp prst="textNoShape">
              <a:avLst/>
            </a:prstTxWarp>
          </a:bodyPr>
          <a:lstStyle>
            <a:lvl1pPr algn="r" defTabSz="928799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988542E-A7EA-40CA-821B-F0018F2919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5" tIns="46394" rIns="92785" bIns="46394" numCol="1" anchor="t" anchorCtr="0" compatLnSpc="1">
            <a:prstTxWarp prst="textNoShape">
              <a:avLst/>
            </a:prstTxWarp>
          </a:bodyPr>
          <a:lstStyle>
            <a:lvl1pPr algn="l" defTabSz="928799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40" y="1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5" tIns="46394" rIns="92785" bIns="46394" numCol="1" anchor="t" anchorCtr="0" compatLnSpc="1">
            <a:prstTxWarp prst="textNoShape">
              <a:avLst/>
            </a:prstTxWarp>
          </a:bodyPr>
          <a:lstStyle>
            <a:lvl1pPr algn="r" defTabSz="928799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5" tIns="46394" rIns="92785" bIns="46394" numCol="1" anchor="b" anchorCtr="0" compatLnSpc="1">
            <a:prstTxWarp prst="textNoShape">
              <a:avLst/>
            </a:prstTxWarp>
          </a:bodyPr>
          <a:lstStyle>
            <a:lvl1pPr algn="l" defTabSz="928799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4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5" tIns="46394" rIns="92785" bIns="46394" numCol="1" anchor="b" anchorCtr="0" compatLnSpc="1">
            <a:prstTxWarp prst="textNoShape">
              <a:avLst/>
            </a:prstTxWarp>
          </a:bodyPr>
          <a:lstStyle>
            <a:lvl1pPr algn="r" defTabSz="928799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A54EBDA-8FC4-493A-BDFB-6D8FD7E96E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928689" y="3328989"/>
            <a:ext cx="7439025" cy="3155949"/>
          </a:xfrm>
          <a:prstGeom prst="rect">
            <a:avLst/>
          </a:prstGeom>
        </p:spPr>
        <p:txBody>
          <a:bodyPr vert="horz" lIns="91237" tIns="45619" rIns="91237" bIns="456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4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867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6933">
              <a:defRPr/>
            </a:pPr>
            <a:fld id="{2ED891AF-DE45-4520-9942-D6C52B9E1428}" type="slidenum">
              <a:rPr lang="en-US" smtClean="0"/>
              <a:pPr defTabSz="926933"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8775" y="527050"/>
            <a:ext cx="3500438" cy="262731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857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9" y="3330576"/>
            <a:ext cx="7439025" cy="31527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888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3759">
              <a:defRPr/>
            </a:pPr>
            <a:fld id="{897C503D-C6ED-46E7-80DB-5DB162DD8448}" type="slidenum">
              <a:rPr lang="en-US" smtClean="0"/>
              <a:pPr defTabSz="923759"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8775" y="527050"/>
            <a:ext cx="3500438" cy="262731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857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9" y="3330576"/>
            <a:ext cx="7439025" cy="31527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888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3759">
              <a:defRPr/>
            </a:pPr>
            <a:fld id="{897C503D-C6ED-46E7-80DB-5DB162DD8448}" type="slidenum">
              <a:rPr lang="en-US" smtClean="0"/>
              <a:pPr defTabSz="923759"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08"/>
            <a:fld id="{CEDF3FEF-BA1D-460A-81A5-946F517E7639}" type="slidenum">
              <a:rPr lang="en-US" smtClean="0"/>
              <a:pPr defTabSz="930108"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8775" y="527050"/>
            <a:ext cx="3500438" cy="262731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857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9" y="3330576"/>
            <a:ext cx="7439025" cy="31527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888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3759">
              <a:defRPr/>
            </a:pPr>
            <a:fld id="{897C503D-C6ED-46E7-80DB-5DB162DD8448}" type="slidenum">
              <a:rPr lang="en-US" smtClean="0"/>
              <a:pPr defTabSz="923759"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505200" y="2667000"/>
            <a:ext cx="53340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648200" y="4038600"/>
            <a:ext cx="3886200" cy="10668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buNone/>
              <a:defRPr sz="1800" baseline="0"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48200" y="5334000"/>
            <a:ext cx="3886200" cy="990600"/>
          </a:xfrm>
        </p:spPr>
        <p:txBody>
          <a:bodyPr>
            <a:normAutofit/>
          </a:bodyPr>
          <a:lstStyle>
            <a:lvl1pPr algn="r">
              <a:buNone/>
              <a:defRPr sz="1200" b="1" baseline="0">
                <a:latin typeface="Lucida Sans" pitchFamily="34" charset="0"/>
              </a:defRPr>
            </a:lvl1pPr>
            <a:lvl2pPr algn="r">
              <a:buNone/>
              <a:defRPr sz="1200" b="1" baseline="0">
                <a:latin typeface="Lucida Sans" pitchFamily="34" charset="0"/>
              </a:defRPr>
            </a:lvl2pPr>
            <a:lvl3pPr algn="r">
              <a:buNone/>
              <a:defRPr sz="1200" b="1" baseline="0">
                <a:latin typeface="Lucida Sans" pitchFamily="34" charset="0"/>
              </a:defRPr>
            </a:lvl3pPr>
            <a:lvl4pPr algn="r">
              <a:buNone/>
              <a:defRPr sz="1200"/>
            </a:lvl4pPr>
            <a:lvl5pPr algn="r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95400" y="6400800"/>
            <a:ext cx="1524000" cy="533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baseline="0">
                <a:solidFill>
                  <a:schemeClr val="bg1"/>
                </a:solidFill>
                <a:latin typeface="Lucida Sans" pitchFamily="34" charset="0"/>
              </a:defRPr>
            </a:lvl1pPr>
            <a:lvl2pPr algn="r">
              <a:buNone/>
              <a:defRPr sz="1200" b="1" baseline="0">
                <a:latin typeface="Lucida Sans" pitchFamily="34" charset="0"/>
              </a:defRPr>
            </a:lvl2pPr>
            <a:lvl3pPr algn="r">
              <a:buNone/>
              <a:defRPr sz="1200" b="1" baseline="0">
                <a:latin typeface="Lucida Sans" pitchFamily="34" charset="0"/>
              </a:defRPr>
            </a:lvl3pPr>
            <a:lvl4pPr algn="r">
              <a:buNone/>
              <a:defRPr sz="1200"/>
            </a:lvl4pPr>
            <a:lvl5pPr algn="r">
              <a:buNone/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086600" y="152400"/>
            <a:ext cx="2057400" cy="60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1524000" y="4953000"/>
            <a:ext cx="6248400" cy="1295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1" baseline="0">
                <a:effectLst/>
                <a:latin typeface="+mj-lt"/>
              </a:defRPr>
            </a:lvl1pPr>
            <a:lvl2pPr algn="ctr">
              <a:buNone/>
              <a:defRPr sz="1400">
                <a:latin typeface="Arial Rounded MT Bold" pitchFamily="34" charset="0"/>
              </a:defRPr>
            </a:lvl2pPr>
            <a:lvl3pPr algn="ctr">
              <a:buNone/>
              <a:defRPr sz="1400">
                <a:latin typeface="Arial Rounded MT Bold" pitchFamily="34" charset="0"/>
              </a:defRPr>
            </a:lvl3pPr>
            <a:lvl4pPr algn="ctr">
              <a:buNone/>
              <a:defRPr sz="1400">
                <a:latin typeface="Arial Rounded MT Bold" pitchFamily="34" charset="0"/>
              </a:defRPr>
            </a:lvl4pPr>
            <a:lvl5pPr algn="ctr">
              <a:buNone/>
              <a:defRPr sz="1400">
                <a:latin typeface="Arial Rounded MT Bold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F76DC-9A21-4DAE-BA4C-6B2A7AEEAA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with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1"/>
            <a:ext cx="7772400" cy="457200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5240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  <a:lvl2pPr>
              <a:buNone/>
              <a:defRPr sz="1200">
                <a:latin typeface="+mj-lt"/>
              </a:defRPr>
            </a:lvl2pPr>
            <a:lvl3pPr>
              <a:buNone/>
              <a:defRPr sz="1200">
                <a:latin typeface="+mj-lt"/>
              </a:defRPr>
            </a:lvl3pPr>
            <a:lvl4pPr>
              <a:buNone/>
              <a:defRPr sz="1200">
                <a:latin typeface="+mj-lt"/>
              </a:defRPr>
            </a:lvl4pPr>
            <a:lvl5pPr algn="l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086600" y="152400"/>
            <a:ext cx="2057400" cy="60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6400800" cy="5334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800" b="1">
                <a:solidFill>
                  <a:srgbClr val="0066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305800" y="6569075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04A3-1541-47F3-8425-2A88A8420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WIt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810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+mj-lt"/>
              </a:defRPr>
            </a:lvl1pPr>
            <a:lvl2pPr>
              <a:buNone/>
              <a:defRPr sz="1200">
                <a:latin typeface="+mj-lt"/>
              </a:defRPr>
            </a:lvl2pPr>
            <a:lvl3pPr>
              <a:buNone/>
              <a:defRPr sz="1200">
                <a:latin typeface="+mj-lt"/>
              </a:defRPr>
            </a:lvl3pPr>
            <a:lvl4pPr>
              <a:buNone/>
              <a:defRPr sz="1200">
                <a:latin typeface="+mj-lt"/>
              </a:defRPr>
            </a:lvl4pPr>
            <a:lvl5pPr algn="l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086600" y="152400"/>
            <a:ext cx="2057400" cy="60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6400800" cy="5334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800" b="1">
                <a:solidFill>
                  <a:srgbClr val="00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E221-BD3B-4F24-A128-56EB5200F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086600" y="152400"/>
            <a:ext cx="2057400" cy="60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5"/>
          </p:nvPr>
        </p:nvSpPr>
        <p:spPr>
          <a:xfrm>
            <a:off x="304800" y="228600"/>
            <a:ext cx="6400800" cy="5334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800" b="1">
                <a:solidFill>
                  <a:srgbClr val="00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9D6B-2BBE-406C-95FA-73E5BA63B1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086600" y="152400"/>
            <a:ext cx="2057400" cy="60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4038600" cy="609601"/>
          </a:xfrm>
          <a:prstGeom prst="rect">
            <a:avLst/>
          </a:prstGeom>
        </p:spPr>
        <p:txBody>
          <a:bodyPr anchor="ctr"/>
          <a:lstStyle>
            <a:lvl1pPr algn="ctr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6400800" cy="5334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800" b="1">
                <a:solidFill>
                  <a:srgbClr val="00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29664-EDA6-426D-8831-B638E72FD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0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164C25"/>
                </a:solidFill>
              </a:defRPr>
            </a:lvl1pPr>
            <a:lvl2pPr marL="798513" indent="-341313">
              <a:buFont typeface="+mj-lt"/>
              <a:buAutoNum type="romanUcPeriod"/>
              <a:defRPr sz="2000" b="1"/>
            </a:lvl2pPr>
            <a:lvl3pPr>
              <a:buFont typeface="Calibri" pitchFamily="34" charset="0"/>
              <a:buChar char="»"/>
              <a:defRPr sz="1800"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086600" y="152400"/>
            <a:ext cx="2057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6400800" cy="5334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800" b="1">
                <a:solidFill>
                  <a:srgbClr val="00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09673-7676-4CB1-9DA8-D19E2ABEF1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838200" y="3352800"/>
            <a:ext cx="7162800" cy="1588"/>
          </a:xfrm>
          <a:prstGeom prst="line">
            <a:avLst/>
          </a:prstGeom>
          <a:ln>
            <a:solidFill>
              <a:srgbClr val="164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62000" y="3352800"/>
            <a:ext cx="7162800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baseline="0">
                <a:solidFill>
                  <a:srgbClr val="00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2000" y="2971800"/>
            <a:ext cx="7162800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1600" b="1" baseline="0"/>
            </a:lvl1pPr>
            <a:lvl2pPr algn="r">
              <a:buNone/>
              <a:defRPr sz="1400" b="1"/>
            </a:lvl2pPr>
            <a:lvl3pPr algn="r">
              <a:buNone/>
              <a:defRPr sz="1400" b="1"/>
            </a:lvl3pPr>
            <a:lvl4pPr algn="r">
              <a:buNone/>
              <a:defRPr sz="1400" b="1"/>
            </a:lvl4pPr>
            <a:lvl5pPr algn="r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086600" y="152400"/>
            <a:ext cx="2057400" cy="60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60D3E-4209-40B0-8FE7-54EEE1B1A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tabLst>
                <a:tab pos="4121150" algn="l"/>
              </a:tabLst>
              <a:defRPr>
                <a:latin typeface="Garamond" pitchFamily="18" charset="0"/>
              </a:defRPr>
            </a:lvl1pPr>
            <a:lvl2pPr>
              <a:tabLst>
                <a:tab pos="4121150" algn="l"/>
              </a:tabLst>
              <a:defRPr>
                <a:latin typeface="Garamond" pitchFamily="18" charset="0"/>
              </a:defRPr>
            </a:lvl2pPr>
            <a:lvl3pPr>
              <a:tabLst>
                <a:tab pos="4121150" algn="l"/>
              </a:tabLst>
              <a:defRPr>
                <a:latin typeface="Garamond" pitchFamily="18" charset="0"/>
              </a:defRPr>
            </a:lvl3pPr>
            <a:lvl4pPr>
              <a:tabLst>
                <a:tab pos="4121150" algn="l"/>
              </a:tabLst>
              <a:defRPr>
                <a:latin typeface="Garamond" pitchFamily="18" charset="0"/>
              </a:defRPr>
            </a:lvl4pPr>
            <a:lvl5pPr>
              <a:tabLst>
                <a:tab pos="4121150" algn="l"/>
              </a:tabLst>
              <a:defRPr>
                <a:latin typeface="Garamond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305800" y="6569075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79AF4-DBC7-4AEF-9B8E-E210D90CCA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0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EACF14B-1750-404A-A98A-F0DBD3EF1694}" type="datetime1">
              <a:rPr lang="en-US"/>
              <a:pPr>
                <a:defRPr/>
              </a:pPr>
              <a:t>1/25/2011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40E3-C5B4-40FC-93BB-12B5B67B8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A51E92-4A91-48B7-ACF2-41D7CD0E2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52800" y="2667000"/>
            <a:ext cx="54102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ea typeface="+mj-ea"/>
                <a:cs typeface="Arial" pitchFamily="34" charset="0"/>
              </a:rPr>
              <a:t>Client Name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343400" y="3886200"/>
            <a:ext cx="42672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Sub Head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4876800"/>
            <a:ext cx="3962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Banker Info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Banker 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04800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8001794" y="1142206"/>
            <a:ext cx="12192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8800" y="533400"/>
            <a:ext cx="2895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bg1"/>
                </a:solidFill>
                <a:latin typeface="Lucida Sans" pitchFamily="34" charset="0"/>
                <a:cs typeface="Tahoma" pitchFamily="34" charset="0"/>
              </a:rPr>
              <a:t>MERGERS &amp; ACQUISITIONS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 smtClean="0">
                <a:solidFill>
                  <a:schemeClr val="bg1"/>
                </a:solidFill>
                <a:latin typeface="Lucida Sans" pitchFamily="34" charset="0"/>
                <a:cs typeface="Tahoma" pitchFamily="34" charset="0"/>
              </a:rPr>
              <a:t>BUSINESS VALUATION</a:t>
            </a:r>
          </a:p>
          <a:p>
            <a:pPr algn="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bg1"/>
                </a:solidFill>
                <a:latin typeface="Lucida Sans" pitchFamily="34" charset="0"/>
                <a:cs typeface="Tahoma" pitchFamily="34" charset="0"/>
              </a:rPr>
              <a:t>CORPORATE FINANCE</a:t>
            </a:r>
          </a:p>
          <a:p>
            <a:pPr algn="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bg1"/>
                </a:solidFill>
                <a:latin typeface="Lucida Sans" pitchFamily="34" charset="0"/>
                <a:cs typeface="Tahoma" pitchFamily="34" charset="0"/>
              </a:rPr>
              <a:t>MARKET INTELLIGENCE</a:t>
            </a:r>
            <a:endParaRPr lang="en-US" sz="1050" b="1" dirty="0">
              <a:solidFill>
                <a:schemeClr val="bg1"/>
              </a:solidFill>
              <a:latin typeface="Lucida Sans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057400"/>
            <a:ext cx="2895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Investment Bankers To The Middle Market</a:t>
            </a:r>
          </a:p>
        </p:txBody>
      </p:sp>
      <p:grpSp>
        <p:nvGrpSpPr>
          <p:cNvPr id="1039" name="Group 31"/>
          <p:cNvGrpSpPr>
            <a:grpSpLocks/>
          </p:cNvGrpSpPr>
          <p:nvPr/>
        </p:nvGrpSpPr>
        <p:grpSpPr bwMode="auto">
          <a:xfrm>
            <a:off x="3657600" y="3505200"/>
            <a:ext cx="5207000" cy="3048000"/>
            <a:chOff x="3657600" y="3505200"/>
            <a:chExt cx="5207000" cy="3124200"/>
          </a:xfrm>
        </p:grpSpPr>
        <p:sp>
          <p:nvSpPr>
            <p:cNvPr id="16" name="Rectangle 15"/>
            <p:cNvSpPr/>
            <p:nvPr/>
          </p:nvSpPr>
          <p:spPr>
            <a:xfrm>
              <a:off x="3657600" y="3505200"/>
              <a:ext cx="5207000" cy="31242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n w="6350">
                    <a:noFill/>
                  </a:ln>
                  <a:noFill/>
                </a:rPr>
                <a:t>and Hospitality</a:t>
              </a: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757613" y="3581678"/>
              <a:ext cx="5005387" cy="29631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6350">
                  <a:noFill/>
                </a:ln>
                <a:noFill/>
              </a:endParaRPr>
            </a:p>
          </p:txBody>
        </p:sp>
      </p:grpSp>
      <p:grpSp>
        <p:nvGrpSpPr>
          <p:cNvPr id="1040" name="Group 17"/>
          <p:cNvGrpSpPr>
            <a:grpSpLocks/>
          </p:cNvGrpSpPr>
          <p:nvPr/>
        </p:nvGrpSpPr>
        <p:grpSpPr bwMode="auto">
          <a:xfrm>
            <a:off x="455613" y="533400"/>
            <a:ext cx="3049587" cy="6324600"/>
            <a:chOff x="455612" y="533400"/>
            <a:chExt cx="3049588" cy="6324600"/>
          </a:xfrm>
        </p:grpSpPr>
        <p:sp>
          <p:nvSpPr>
            <p:cNvPr id="19" name="Rectangle 18"/>
            <p:cNvSpPr/>
            <p:nvPr/>
          </p:nvSpPr>
          <p:spPr>
            <a:xfrm>
              <a:off x="457199" y="533400"/>
              <a:ext cx="3048001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 Travel and Hospitality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-2705894" y="3694906"/>
              <a:ext cx="6324600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342900" y="3695700"/>
              <a:ext cx="6324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1050" name="Picture 21" descr="SmallLogo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192" y="685800"/>
              <a:ext cx="2920008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Rectangle 23"/>
          <p:cNvSpPr/>
          <p:nvPr/>
        </p:nvSpPr>
        <p:spPr>
          <a:xfrm>
            <a:off x="152400" y="2362200"/>
            <a:ext cx="8839200" cy="9906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42" name="Picture 24" descr="FrontP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362200"/>
            <a:ext cx="304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5"/>
          <p:cNvCxnSpPr/>
          <p:nvPr/>
        </p:nvCxnSpPr>
        <p:spPr>
          <a:xfrm>
            <a:off x="152400" y="2438400"/>
            <a:ext cx="8839200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400" y="3275013"/>
            <a:ext cx="8839200" cy="158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009901" y="2857500"/>
            <a:ext cx="990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-38099" y="2857500"/>
            <a:ext cx="990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51083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4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5" name="Picture 8" descr="C:\DOCUME~1\egins\LOCALS~1\Temp\VMwareDnD\00003068\LON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175" y="152400"/>
            <a:ext cx="70897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934200" y="6629400"/>
            <a:ext cx="18288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34200" y="6629400"/>
            <a:ext cx="2209800" cy="158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34200" y="6604000"/>
            <a:ext cx="1828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Confidential and Proprietary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86600" y="152400"/>
            <a:ext cx="2057400" cy="6096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820694" y="6742906"/>
            <a:ext cx="228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86600" y="152400"/>
            <a:ext cx="2057400" cy="609600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52400"/>
            <a:ext cx="7086600" cy="609600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6350">
                <a:solidFill>
                  <a:srgbClr val="004800"/>
                </a:solidFill>
              </a:ln>
              <a:solidFill>
                <a:srgbClr val="0048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3000" y="6629400"/>
            <a:ext cx="381000" cy="228600"/>
          </a:xfrm>
          <a:prstGeom prst="rect">
            <a:avLst/>
          </a:prstGeom>
          <a:solidFill>
            <a:srgbClr val="00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79AF4-DBC7-4AEF-9B8E-E210D90CCA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701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3088" name="Picture 19" descr="McleanSmall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220663"/>
            <a:ext cx="14382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840" r:id="rId1"/>
    <p:sldLayoutId id="2147510831" r:id="rId2"/>
    <p:sldLayoutId id="2147510832" r:id="rId3"/>
    <p:sldLayoutId id="2147510841" r:id="rId4"/>
    <p:sldLayoutId id="2147510833" r:id="rId5"/>
    <p:sldLayoutId id="2147510842" r:id="rId6"/>
    <p:sldLayoutId id="2147510844" r:id="rId7"/>
    <p:sldLayoutId id="2147511408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76200" y="2057400"/>
            <a:ext cx="9067800" cy="2362200"/>
          </a:xfrm>
          <a:prstGeom prst="rect">
            <a:avLst/>
          </a:prstGeom>
          <a:noFill/>
          <a:ln w="3175">
            <a:solidFill>
              <a:srgbClr val="164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524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100" name="Picture 8" descr="C:\DOCUME~1\egins\LOCALS~1\Temp\VMwareDnD\00003068\L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152400"/>
            <a:ext cx="70897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934200" y="6629400"/>
            <a:ext cx="18288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34200" y="6629400"/>
            <a:ext cx="2209800" cy="158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34200" y="6604000"/>
            <a:ext cx="1828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Confidential and Proprietary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86600" y="152400"/>
            <a:ext cx="2057400" cy="6096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820694" y="6742906"/>
            <a:ext cx="228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86600" y="152400"/>
            <a:ext cx="2057400" cy="609600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52400"/>
            <a:ext cx="7086600" cy="609600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6350">
                <a:solidFill>
                  <a:srgbClr val="004800"/>
                </a:solidFill>
              </a:ln>
              <a:solidFill>
                <a:srgbClr val="0048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3000" y="6629400"/>
            <a:ext cx="381000" cy="228600"/>
          </a:xfrm>
          <a:prstGeom prst="rect">
            <a:avLst/>
          </a:prstGeom>
          <a:solidFill>
            <a:srgbClr val="00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BDB309-3309-4D6C-AA46-C44BE61B8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701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4113" name="Picture 2" descr="C:\DOCUME~1\egins\LOCALS~1\Temp\VMwareDnD\0000191d\McleanLogoFinal.jpg"/>
          <p:cNvPicPr>
            <a:picLocks noChangeAspect="1" noChangeArrowheads="1"/>
          </p:cNvPicPr>
          <p:nvPr/>
        </p:nvPicPr>
        <p:blipFill>
          <a:blip r:embed="rId4" cstate="print"/>
          <a:srcRect r="15750"/>
          <a:stretch>
            <a:fillRect/>
          </a:stretch>
        </p:blipFill>
        <p:spPr bwMode="auto">
          <a:xfrm>
            <a:off x="2209800" y="2286000"/>
            <a:ext cx="4749800" cy="1905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14" name="Picture 19" descr="McleanSmall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220663"/>
            <a:ext cx="14382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83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05200" y="2438400"/>
            <a:ext cx="5334000" cy="914400"/>
          </a:xfrm>
        </p:spPr>
        <p:txBody>
          <a:bodyPr anchor="ctr">
            <a:normAutofit fontScale="85000" lnSpcReduction="10000"/>
          </a:bodyPr>
          <a:lstStyle/>
          <a:p>
            <a:pP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Building and Selling a Franchise Brand: The Cartridge World Story</a:t>
            </a:r>
          </a:p>
        </p:txBody>
      </p:sp>
      <p:sp>
        <p:nvSpPr>
          <p:cNvPr id="581635" name="Content Placeholder 4"/>
          <p:cNvSpPr>
            <a:spLocks noGrp="1"/>
          </p:cNvSpPr>
          <p:nvPr>
            <p:ph idx="11"/>
          </p:nvPr>
        </p:nvSpPr>
        <p:spPr>
          <a:xfrm>
            <a:off x="3810000" y="5715000"/>
            <a:ext cx="4800600" cy="1447800"/>
          </a:xfrm>
        </p:spPr>
        <p:txBody>
          <a:bodyPr>
            <a:normAutofit/>
          </a:bodyPr>
          <a:lstStyle/>
          <a:p>
            <a:endParaRPr lang="en-US" dirty="0" smtClean="0">
              <a:latin typeface="Arial Narrow" pitchFamily="34" charset="0"/>
              <a:cs typeface="Arial" charset="0"/>
            </a:endParaRPr>
          </a:p>
          <a:p>
            <a:endParaRPr lang="en-US" dirty="0" smtClean="0">
              <a:latin typeface="Arial Narrow" pitchFamily="34" charset="0"/>
              <a:cs typeface="Arial" charset="0"/>
            </a:endParaRPr>
          </a:p>
          <a:p>
            <a:endParaRPr lang="en-US" dirty="0" smtClean="0">
              <a:latin typeface="Arial Narrow" pitchFamily="34" charset="0"/>
              <a:cs typeface="Arial" charset="0"/>
            </a:endParaRPr>
          </a:p>
          <a:p>
            <a:endParaRPr lang="en-US" dirty="0" smtClean="0">
              <a:latin typeface="Arial Narrow" pitchFamily="34" charset="0"/>
              <a:cs typeface="Arial" charset="0"/>
            </a:endParaRPr>
          </a:p>
          <a:p>
            <a:endParaRPr lang="en-US" dirty="0" smtClean="0">
              <a:latin typeface="Arial Narrow" pitchFamily="34" charset="0"/>
              <a:cs typeface="Arial" charset="0"/>
            </a:endParaRPr>
          </a:p>
          <a:p>
            <a:endParaRPr lang="en-US" sz="6400" dirty="0" smtClean="0">
              <a:latin typeface="Arial Narrow" pitchFamily="34" charset="0"/>
              <a:cs typeface="Arial" charset="0"/>
            </a:endParaRPr>
          </a:p>
          <a:p>
            <a:endParaRPr lang="en-US" sz="6400" dirty="0" smtClean="0">
              <a:latin typeface="Arial Narrow" pitchFamily="34" charset="0"/>
              <a:cs typeface="Arial" charset="0"/>
            </a:endParaRPr>
          </a:p>
          <a:p>
            <a:endParaRPr lang="en-US" sz="6400" dirty="0" smtClean="0">
              <a:latin typeface="Arial Narrow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817203"/>
            <a:ext cx="3585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Burt Yarkin, Managing Director</a:t>
            </a:r>
          </a:p>
          <a:p>
            <a:pPr algn="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The McLean Group, LLC</a:t>
            </a:r>
          </a:p>
          <a:p>
            <a:pPr algn="r"/>
            <a:r>
              <a:rPr lang="en-US" sz="1600" b="1" smtClean="0">
                <a:latin typeface="Arial" pitchFamily="34" charset="0"/>
                <a:cs typeface="Arial" pitchFamily="34" charset="0"/>
              </a:rPr>
              <a:t>January 26,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Content Placeholder 4"/>
          <p:cNvSpPr>
            <a:spLocks noGrp="1"/>
          </p:cNvSpPr>
          <p:nvPr>
            <p:ph idx="1"/>
          </p:nvPr>
        </p:nvSpPr>
        <p:spPr bwMode="auto">
          <a:xfrm>
            <a:off x="304800" y="1143000"/>
            <a:ext cx="83820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Brand had initial </a:t>
            </a:r>
            <a:br>
              <a:rPr lang="en-US" sz="2600" b="1" dirty="0" smtClean="0">
                <a:latin typeface="Arial" pitchFamily="34" charset="0"/>
                <a:cs typeface="Arial" pitchFamily="34" charset="0"/>
              </a:rPr>
            </a:b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success  in </a:t>
            </a:r>
            <a:br>
              <a:rPr lang="en-US" sz="2600" b="1" dirty="0" smtClean="0">
                <a:latin typeface="Arial" pitchFamily="34" charset="0"/>
                <a:cs typeface="Arial" pitchFamily="34" charset="0"/>
              </a:rPr>
            </a:b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Australia and </a:t>
            </a:r>
            <a:br>
              <a:rPr lang="en-US" sz="2600" b="1" dirty="0" smtClean="0">
                <a:latin typeface="Arial" pitchFamily="34" charset="0"/>
                <a:cs typeface="Arial" pitchFamily="34" charset="0"/>
              </a:rPr>
            </a:b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the UK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Launched in the U.S. in January 2003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First year focused on initial store openings and Master Franchising the U.S.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Focused on adjustments to the operating model and franchise support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2659" name="Subtitle 7"/>
          <p:cNvSpPr txBox="1">
            <a:spLocks/>
          </p:cNvSpPr>
          <p:nvPr/>
        </p:nvSpPr>
        <p:spPr bwMode="auto">
          <a:xfrm>
            <a:off x="228600" y="2286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164C25"/>
                </a:solidFill>
                <a:latin typeface="Arial" charset="0"/>
              </a:rPr>
              <a:t>Cartridge World</a:t>
            </a:r>
            <a:endParaRPr lang="en-US" sz="2800" b="1" dirty="0">
              <a:solidFill>
                <a:srgbClr val="164C2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 bwMode="auto">
          <a:xfrm>
            <a:off x="8458200" y="6553200"/>
            <a:ext cx="609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75324D-CD6F-493E-8349-9EFB57032C1D}" type="slidenum">
              <a:rPr lang="en-US" b="1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b="1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6" descr="cw_bann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143000"/>
            <a:ext cx="5142857" cy="14190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wth.bmp"/>
          <p:cNvPicPr>
            <a:picLocks noChangeAspect="1"/>
          </p:cNvPicPr>
          <p:nvPr/>
        </p:nvPicPr>
        <p:blipFill>
          <a:blip r:embed="rId3" cstate="print"/>
          <a:srcRect l="16667" t="3409" r="26667" b="4545"/>
          <a:stretch>
            <a:fillRect/>
          </a:stretch>
        </p:blipFill>
        <p:spPr>
          <a:xfrm>
            <a:off x="5257800" y="1967753"/>
            <a:ext cx="3657600" cy="4356847"/>
          </a:xfrm>
          <a:prstGeom prst="rect">
            <a:avLst/>
          </a:prstGeom>
        </p:spPr>
      </p:pic>
      <p:sp>
        <p:nvSpPr>
          <p:cNvPr id="582659" name="Subtitle 7"/>
          <p:cNvSpPr txBox="1">
            <a:spLocks/>
          </p:cNvSpPr>
          <p:nvPr/>
        </p:nvSpPr>
        <p:spPr bwMode="auto">
          <a:xfrm>
            <a:off x="228600" y="2286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164C25"/>
              </a:solidFill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6"/>
          </p:nvPr>
        </p:nvSpPr>
        <p:spPr bwMode="auto">
          <a:xfrm>
            <a:off x="8534400" y="6569076"/>
            <a:ext cx="609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75324D-CD6F-493E-8349-9EFB57032C1D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1066800"/>
            <a:ext cx="5867400" cy="5059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Initial success in the U.S.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Great PR and strong interest in the brand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Started opening 100-200 units per year in the U.S.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Rapid international growth through Master Franchising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7"/>
          <p:cNvSpPr txBox="1">
            <a:spLocks/>
          </p:cNvSpPr>
          <p:nvPr/>
        </p:nvSpPr>
        <p:spPr bwMode="auto">
          <a:xfrm>
            <a:off x="228600" y="2286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164C25"/>
                </a:solidFill>
                <a:latin typeface="Arial" charset="0"/>
              </a:rPr>
              <a:t>Cartridge World</a:t>
            </a:r>
            <a:endParaRPr lang="en-US" sz="2800" b="1" dirty="0">
              <a:solidFill>
                <a:srgbClr val="164C2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57200" y="1272838"/>
            <a:ext cx="85344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lvl="2" indent="-457200" eaLnBrk="0" hangingPunct="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Significant investments in infrastructure to support our growth</a:t>
            </a:r>
          </a:p>
          <a:p>
            <a:pPr marL="1608138" lvl="2" indent="-457200" eaLnBrk="0" hangingPunct="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Focus on quality control</a:t>
            </a:r>
          </a:p>
          <a:p>
            <a:pPr marL="1608138" lvl="2" indent="-457200" eaLnBrk="0" hangingPunct="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Investments in IT, training centers, and financial controls</a:t>
            </a:r>
          </a:p>
          <a:p>
            <a:pPr marL="1608138" lvl="2" indent="-457200" eaLnBrk="0" hangingPunct="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Senior staff</a:t>
            </a:r>
          </a:p>
          <a:p>
            <a:pPr marL="457200" lvl="2" indent="-457200" eaLnBrk="0" hangingPunct="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Moved global headquarters to California from Australia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8286750" y="631983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sz="14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31094" y="6581001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E75324D-CD6F-493E-8349-9EFB57032C1D}" type="slidenum">
              <a:rPr lang="en-US" sz="1200" b="1" smtClean="0">
                <a:solidFill>
                  <a:schemeClr val="bg1"/>
                </a:solidFill>
                <a:latin typeface="Arial" charset="0"/>
              </a:rPr>
              <a:pPr/>
              <a:t>4</a:t>
            </a:fld>
            <a:endParaRPr lang="en-US" sz="1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Subtitle 7"/>
          <p:cNvSpPr txBox="1">
            <a:spLocks/>
          </p:cNvSpPr>
          <p:nvPr/>
        </p:nvSpPr>
        <p:spPr bwMode="auto">
          <a:xfrm>
            <a:off x="228600" y="2286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164C25"/>
                </a:solidFill>
                <a:latin typeface="Arial" charset="0"/>
              </a:rPr>
              <a:t>Cartridge World</a:t>
            </a:r>
            <a:endParaRPr lang="en-US" sz="2800" b="1" dirty="0">
              <a:solidFill>
                <a:srgbClr val="164C2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9" name="Subtitle 7"/>
          <p:cNvSpPr txBox="1">
            <a:spLocks/>
          </p:cNvSpPr>
          <p:nvPr/>
        </p:nvSpPr>
        <p:spPr bwMode="auto">
          <a:xfrm>
            <a:off x="228600" y="2286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164C25"/>
                </a:solidFill>
                <a:latin typeface="Arial" charset="0"/>
              </a:rPr>
              <a:t>Cartridge World – The Exit Plan</a:t>
            </a:r>
            <a:endParaRPr lang="en-US" sz="2800" b="1" dirty="0">
              <a:solidFill>
                <a:srgbClr val="164C25"/>
              </a:solidFill>
              <a:latin typeface="Arial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 bwMode="auto">
          <a:xfrm>
            <a:off x="8458200" y="6569076"/>
            <a:ext cx="609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75324D-CD6F-493E-8349-9EFB57032C1D}" type="slidenum">
              <a:rPr lang="en-US" b="1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b="1" dirty="0" smtClean="0">
              <a:latin typeface="Arial" charset="0"/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Engaged investment bankers early</a:t>
            </a:r>
          </a:p>
          <a:p>
            <a:pPr lvl="0">
              <a:lnSpc>
                <a:spcPct val="15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Hired CFO early in the process</a:t>
            </a:r>
          </a:p>
          <a:p>
            <a:pPr lvl="0">
              <a:lnSpc>
                <a:spcPct val="15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Continued focus on growth and hitting our numbers</a:t>
            </a:r>
          </a:p>
          <a:p>
            <a:pPr lvl="0">
              <a:lnSpc>
                <a:spcPct val="15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Upon sale had 600 units open in the U.S. and 1,600 globally in 50 countries</a:t>
            </a:r>
          </a:p>
          <a:p>
            <a:pPr lvl="0">
              <a:lnSpc>
                <a:spcPct val="15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Private auction</a:t>
            </a:r>
          </a:p>
          <a:p>
            <a:pPr lvl="0">
              <a:lnSpc>
                <a:spcPct val="15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Completed transaction August 2007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05828"/>
      </a:accent1>
      <a:accent2>
        <a:srgbClr val="BFBFBF"/>
      </a:accent2>
      <a:accent3>
        <a:srgbClr val="A5AB81"/>
      </a:accent3>
      <a:accent4>
        <a:srgbClr val="D8B25C"/>
      </a:accent4>
      <a:accent5>
        <a:srgbClr val="005828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16224</TotalTime>
  <Words>150</Words>
  <Application>Microsoft Office PowerPoint</Application>
  <PresentationFormat>On-screen Show (4:3)</PresentationFormat>
  <Paragraphs>45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Theme1</vt:lpstr>
      <vt:lpstr>Body Slides</vt:lpstr>
      <vt:lpstr>End Slide</vt:lpstr>
      <vt:lpstr>Slide 1</vt:lpstr>
      <vt:lpstr>Slide 2</vt:lpstr>
      <vt:lpstr>Slide 3</vt:lpstr>
      <vt:lpstr>Slide 4</vt:lpstr>
      <vt:lpstr>Slide 5</vt:lpstr>
    </vt:vector>
  </TitlesOfParts>
  <Company>Eric Gins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Gins</dc:creator>
  <cp:lastModifiedBy>Sony Customer</cp:lastModifiedBy>
  <cp:revision>2089</cp:revision>
  <dcterms:created xsi:type="dcterms:W3CDTF">2007-09-26T23:50:21Z</dcterms:created>
  <dcterms:modified xsi:type="dcterms:W3CDTF">2011-01-25T14:41:24Z</dcterms:modified>
</cp:coreProperties>
</file>